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10287000" cx="18288000"/>
  <p:notesSz cx="6858000" cy="9144000"/>
  <p:embeddedFontLst>
    <p:embeddedFont>
      <p:font typeface="Literata"/>
      <p:regular r:id="rId35"/>
      <p:bold r:id="rId36"/>
      <p:italic r:id="rId37"/>
      <p:boldItalic r:id="rId38"/>
    </p:embeddedFont>
    <p:embeddedFont>
      <p:font typeface="Candara"/>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andara-bold.fntdata"/><Relationship Id="rId20" Type="http://schemas.openxmlformats.org/officeDocument/2006/relationships/slide" Target="slides/slide15.xml"/><Relationship Id="rId42" Type="http://schemas.openxmlformats.org/officeDocument/2006/relationships/font" Target="fonts/Candara-boldItalic.fntdata"/><Relationship Id="rId41" Type="http://schemas.openxmlformats.org/officeDocument/2006/relationships/font" Target="fonts/Candara-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Literata-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Literata-italic.fntdata"/><Relationship Id="rId14" Type="http://schemas.openxmlformats.org/officeDocument/2006/relationships/slide" Target="slides/slide9.xml"/><Relationship Id="rId36" Type="http://schemas.openxmlformats.org/officeDocument/2006/relationships/font" Target="fonts/Literata-bold.fntdata"/><Relationship Id="rId17" Type="http://schemas.openxmlformats.org/officeDocument/2006/relationships/slide" Target="slides/slide12.xml"/><Relationship Id="rId39" Type="http://schemas.openxmlformats.org/officeDocument/2006/relationships/font" Target="fonts/Candara-regular.fntdata"/><Relationship Id="rId16" Type="http://schemas.openxmlformats.org/officeDocument/2006/relationships/slide" Target="slides/slide11.xml"/><Relationship Id="rId38" Type="http://schemas.openxmlformats.org/officeDocument/2006/relationships/font" Target="fonts/Literata-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4.png>
</file>

<file path=ppt/media/image15.png>
</file>

<file path=ppt/media/image16.png>
</file>

<file path=ppt/media/image17.png>
</file>

<file path=ppt/media/image18.png>
</file>

<file path=ppt/media/image19.png>
</file>

<file path=ppt/media/image2.png>
</file>

<file path=ppt/media/image22.png>
</file>

<file path=ppt/media/image23.png>
</file>

<file path=ppt/media/image24.png>
</file>

<file path=ppt/media/image25.png>
</file>

<file path=ppt/media/image28.png>
</file>

<file path=ppt/media/image29.gif>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8" name="Google Shape;238;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5" name="Google Shape;245;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6" name="Google Shape;256;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 name="Google Shape;27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9" name="Google Shape;299;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228600" rtl="0" algn="just">
              <a:lnSpc>
                <a:spcPct val="90000"/>
              </a:lnSpc>
              <a:spcBef>
                <a:spcPts val="0"/>
              </a:spcBef>
              <a:spcAft>
                <a:spcPts val="0"/>
              </a:spcAft>
              <a:buClr>
                <a:schemeClr val="dk1"/>
              </a:buClr>
              <a:buSzPts val="2400"/>
              <a:buFont typeface="Calibri"/>
              <a:buChar char="•"/>
            </a:pPr>
            <a:r>
              <a:rPr lang="en-US" sz="1200"/>
              <a:t>He believed that young, untrained infants share many characteristics with their nonhuman ancestors, and he advanced the (now discredited) idea that the development of the individual child retraces the entire evolutionary history of the species, thereby illustrating the “descent of man.” </a:t>
            </a:r>
            <a:endParaRPr/>
          </a:p>
          <a:p>
            <a:pPr indent="-228600" lvl="0" marL="228600" rtl="0" algn="just">
              <a:lnSpc>
                <a:spcPct val="90000"/>
              </a:lnSpc>
              <a:spcBef>
                <a:spcPts val="1000"/>
              </a:spcBef>
              <a:spcAft>
                <a:spcPts val="0"/>
              </a:spcAft>
              <a:buClr>
                <a:schemeClr val="dk1"/>
              </a:buClr>
              <a:buSzPts val="2400"/>
              <a:buFont typeface="Calibri"/>
              <a:buChar char="•"/>
            </a:pPr>
            <a:r>
              <a:rPr lang="en-US" sz="1200"/>
              <a:t>So Darwin and many of his contemporaries viewed the baby biography as a means of answering questions about our evolutionary past. </a:t>
            </a:r>
            <a:endParaRPr/>
          </a:p>
          <a:p>
            <a:pPr indent="0" lvl="0" marL="0" rtl="0" algn="l">
              <a:spcBef>
                <a:spcPts val="0"/>
              </a:spcBef>
              <a:spcAft>
                <a:spcPts val="0"/>
              </a:spcAft>
              <a:buNone/>
            </a:pPr>
            <a:r>
              <a:t/>
            </a:r>
            <a:endParaRPr/>
          </a:p>
        </p:txBody>
      </p:sp>
      <p:sp>
        <p:nvSpPr>
          <p:cNvPr id="300" name="Google Shape;300;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3" name="Google Shape;323;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0" name="Google Shape;340;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 name="Google Shape;9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0" name="Google Shape;350;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7" name="Google Shape;357;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6" name="Google Shape;366;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5" name="Google Shape;375;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5" name="Google Shape;385;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3" name="Google Shape;393;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0" name="Google Shape;400;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9" name="Google Shape;409;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5" name="Google Shape;415;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0" name="Google Shape;420;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1" name="Google Shape;11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0" name="Google Shape;13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 name="Google Shape;13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Organismic – Piaget - discontinuity</a:t>
            </a:r>
            <a:endParaRPr/>
          </a:p>
          <a:p>
            <a:pPr indent="0" lvl="0" marL="0" rtl="0" algn="l">
              <a:spcBef>
                <a:spcPts val="0"/>
              </a:spcBef>
              <a:spcAft>
                <a:spcPts val="0"/>
              </a:spcAft>
              <a:buNone/>
            </a:pPr>
            <a:r>
              <a:rPr lang="en-US"/>
              <a:t>Mechanismic – behaviorist - continuity</a:t>
            </a:r>
            <a:endParaRPr/>
          </a:p>
        </p:txBody>
      </p:sp>
      <p:sp>
        <p:nvSpPr>
          <p:cNvPr id="186" name="Google Shape;186;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2" name="Google Shape;22;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8" name="Google Shape;28;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4" name="Google Shape;34;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0" name="Google Shape;40;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1" name="Google Shape;41;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7" name="Google Shape;47;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8" name="Google Shape;48;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1792288" y="612775"/>
            <a:ext cx="5486400" cy="4114800"/>
          </a:xfrm>
          <a:prstGeom prst="rect">
            <a:avLst/>
          </a:prstGeom>
          <a:noFill/>
          <a:ln>
            <a:noFill/>
          </a:ln>
        </p:spPr>
      </p:sp>
      <p:sp>
        <p:nvSpPr>
          <p:cNvPr id="68" name="Google Shape;68;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8.png"/><Relationship Id="rId4" Type="http://schemas.openxmlformats.org/officeDocument/2006/relationships/image" Target="../media/image24.png"/><Relationship Id="rId5"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29.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E1D7"/>
        </a:solidFill>
      </p:bgPr>
    </p:bg>
    <p:spTree>
      <p:nvGrpSpPr>
        <p:cNvPr id="87" name="Shape 87"/>
        <p:cNvGrpSpPr/>
        <p:nvPr/>
      </p:nvGrpSpPr>
      <p:grpSpPr>
        <a:xfrm>
          <a:off x="0" y="0"/>
          <a:ext cx="0" cy="0"/>
          <a:chOff x="0" y="0"/>
          <a:chExt cx="0" cy="0"/>
        </a:xfrm>
      </p:grpSpPr>
      <p:sp>
        <p:nvSpPr>
          <p:cNvPr id="88" name="Google Shape;88;p13"/>
          <p:cNvSpPr/>
          <p:nvPr/>
        </p:nvSpPr>
        <p:spPr>
          <a:xfrm>
            <a:off x="11276326" y="5670228"/>
            <a:ext cx="4714609" cy="4616772"/>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267645" y="8195464"/>
            <a:ext cx="18803194" cy="2091536"/>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a:off x="12006734" y="1028700"/>
            <a:ext cx="7600395" cy="11484114"/>
          </a:xfrm>
          <a:custGeom>
            <a:rect b="b" l="l" r="r" t="t"/>
            <a:pathLst>
              <a:path extrusionOk="0" h="11484114" w="7600395">
                <a:moveTo>
                  <a:pt x="0" y="0"/>
                </a:moveTo>
                <a:lnTo>
                  <a:pt x="7600395" y="0"/>
                </a:lnTo>
                <a:lnTo>
                  <a:pt x="7600395" y="11484114"/>
                </a:lnTo>
                <a:lnTo>
                  <a:pt x="0" y="11484114"/>
                </a:lnTo>
                <a:lnTo>
                  <a:pt x="0" y="0"/>
                </a:lnTo>
                <a:close/>
              </a:path>
            </a:pathLst>
          </a:custGeom>
          <a:blipFill rotWithShape="1">
            <a:blip r:embed="rId3">
              <a:alphaModFix/>
            </a:blip>
            <a:stretch>
              <a:fillRect b="0" l="0" r="0" t="0"/>
            </a:stretch>
          </a:blipFill>
          <a:ln>
            <a:noFill/>
          </a:ln>
        </p:spPr>
      </p:sp>
      <p:sp>
        <p:nvSpPr>
          <p:cNvPr id="91" name="Google Shape;91;p13"/>
          <p:cNvSpPr/>
          <p:nvPr/>
        </p:nvSpPr>
        <p:spPr>
          <a:xfrm>
            <a:off x="1028700" y="9013679"/>
            <a:ext cx="464749" cy="455105"/>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95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txBox="1"/>
          <p:nvPr/>
        </p:nvSpPr>
        <p:spPr>
          <a:xfrm>
            <a:off x="1697781" y="8945957"/>
            <a:ext cx="6948726" cy="5238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2B3340"/>
                </a:solidFill>
                <a:latin typeface="Arial"/>
                <a:ea typeface="Arial"/>
                <a:cs typeface="Arial"/>
                <a:sym typeface="Arial"/>
              </a:rPr>
              <a:t>CHERRIE L. RAGUNTON</a:t>
            </a:r>
            <a:endParaRPr/>
          </a:p>
        </p:txBody>
      </p:sp>
      <p:sp>
        <p:nvSpPr>
          <p:cNvPr id="93" name="Google Shape;93;p13"/>
          <p:cNvSpPr txBox="1"/>
          <p:nvPr/>
        </p:nvSpPr>
        <p:spPr>
          <a:xfrm>
            <a:off x="457200" y="2095500"/>
            <a:ext cx="10466510" cy="2889114"/>
          </a:xfrm>
          <a:prstGeom prst="rect">
            <a:avLst/>
          </a:prstGeom>
          <a:noFill/>
          <a:ln>
            <a:noFill/>
          </a:ln>
        </p:spPr>
        <p:txBody>
          <a:bodyPr anchorCtr="0" anchor="b" bIns="45700" lIns="91425" spcFirstLastPara="1" rIns="91425" wrap="square" tIns="45700">
            <a:normAutofit fontScale="92500"/>
          </a:bodyPr>
          <a:lstStyle/>
          <a:p>
            <a:pPr indent="0" lvl="0" marL="0" marR="0" rtl="0" algn="ctr">
              <a:lnSpc>
                <a:spcPct val="90000"/>
              </a:lnSpc>
              <a:spcBef>
                <a:spcPts val="0"/>
              </a:spcBef>
              <a:spcAft>
                <a:spcPts val="0"/>
              </a:spcAft>
              <a:buClr>
                <a:schemeClr val="lt1"/>
              </a:buClr>
              <a:buSzPct val="68468"/>
              <a:buFont typeface="Arial Rounded"/>
              <a:buNone/>
            </a:pPr>
            <a:r>
              <a:rPr b="1" i="0" lang="en-US" sz="6000" u="none" cap="none" strike="noStrike">
                <a:solidFill>
                  <a:schemeClr val="dk1"/>
                </a:solidFill>
                <a:latin typeface="Candara"/>
                <a:ea typeface="Candara"/>
                <a:cs typeface="Candara"/>
                <a:sym typeface="Candara"/>
              </a:rPr>
              <a:t>DEVELOPMENTAL PSYCHOLOGY</a:t>
            </a:r>
            <a:br>
              <a:rPr b="1" i="0" lang="en-US" sz="6000" u="none" cap="none" strike="noStrike">
                <a:solidFill>
                  <a:schemeClr val="dk1"/>
                </a:solidFill>
                <a:latin typeface="Candara"/>
                <a:ea typeface="Candara"/>
                <a:cs typeface="Candara"/>
                <a:sym typeface="Candara"/>
              </a:rPr>
            </a:br>
            <a:br>
              <a:rPr b="1" i="0" lang="en-US" sz="6000" u="none" cap="none" strike="noStrike">
                <a:solidFill>
                  <a:schemeClr val="dk1"/>
                </a:solidFill>
                <a:latin typeface="Candara"/>
                <a:ea typeface="Candara"/>
                <a:cs typeface="Candara"/>
                <a:sym typeface="Candara"/>
              </a:rPr>
            </a:br>
            <a:r>
              <a:rPr b="1" i="0" lang="en-US" sz="6000" u="none" cap="none" strike="noStrike">
                <a:solidFill>
                  <a:schemeClr val="dk1"/>
                </a:solidFill>
                <a:latin typeface="Candara"/>
                <a:ea typeface="Candara"/>
                <a:cs typeface="Candara"/>
                <a:sym typeface="Candara"/>
              </a:rPr>
              <a:t>Learning Session 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2"/>
          <p:cNvSpPr txBox="1"/>
          <p:nvPr/>
        </p:nvSpPr>
        <p:spPr>
          <a:xfrm>
            <a:off x="1028700" y="1028700"/>
            <a:ext cx="10344800" cy="1095685"/>
          </a:xfrm>
          <a:prstGeom prst="rect">
            <a:avLst/>
          </a:prstGeom>
          <a:noFill/>
          <a:ln>
            <a:noFill/>
          </a:ln>
        </p:spPr>
        <p:txBody>
          <a:bodyPr anchorCtr="0" anchor="t" bIns="0" lIns="0" spcFirstLastPara="1" rIns="0" wrap="square" tIns="0">
            <a:spAutoFit/>
          </a:bodyPr>
          <a:lstStyle/>
          <a:p>
            <a:pPr indent="0" lvl="0" marL="0" marR="0" rtl="0" algn="l">
              <a:lnSpc>
                <a:spcPct val="177777"/>
              </a:lnSpc>
              <a:spcBef>
                <a:spcPts val="0"/>
              </a:spcBef>
              <a:spcAft>
                <a:spcPts val="0"/>
              </a:spcAft>
              <a:buNone/>
            </a:pPr>
            <a:r>
              <a:rPr b="1" lang="en-US" sz="5400">
                <a:solidFill>
                  <a:srgbClr val="2B3340"/>
                </a:solidFill>
                <a:latin typeface="Candara"/>
                <a:ea typeface="Candara"/>
                <a:cs typeface="Candara"/>
                <a:sym typeface="Candara"/>
              </a:rPr>
              <a:t>MOTOR DEVELOPMENT</a:t>
            </a:r>
            <a:endParaRPr/>
          </a:p>
        </p:txBody>
      </p:sp>
      <p:cxnSp>
        <p:nvCxnSpPr>
          <p:cNvPr id="215" name="Google Shape;215;p22"/>
          <p:cNvCxnSpPr/>
          <p:nvPr/>
        </p:nvCxnSpPr>
        <p:spPr>
          <a:xfrm>
            <a:off x="33337" y="2857500"/>
            <a:ext cx="11701531"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216" name="Google Shape;216;p22"/>
          <p:cNvCxnSpPr/>
          <p:nvPr/>
        </p:nvCxnSpPr>
        <p:spPr>
          <a:xfrm rot="-5400000">
            <a:off x="5884103" y="5148262"/>
            <a:ext cx="11701531"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217" name="Google Shape;217;p22"/>
          <p:cNvCxnSpPr/>
          <p:nvPr/>
        </p:nvCxnSpPr>
        <p:spPr>
          <a:xfrm>
            <a:off x="33337" y="4762500"/>
            <a:ext cx="11701531"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218" name="Google Shape;218;p22"/>
          <p:cNvCxnSpPr/>
          <p:nvPr/>
        </p:nvCxnSpPr>
        <p:spPr>
          <a:xfrm>
            <a:off x="75829" y="7581900"/>
            <a:ext cx="11701531" cy="0"/>
          </a:xfrm>
          <a:prstGeom prst="straightConnector1">
            <a:avLst/>
          </a:prstGeom>
          <a:noFill/>
          <a:ln cap="rnd" cmpd="sng" w="47625">
            <a:solidFill>
              <a:srgbClr val="2B3340">
                <a:alpha val="24705"/>
              </a:srgbClr>
            </a:solidFill>
            <a:prstDash val="dot"/>
            <a:round/>
            <a:headEnd len="sm" w="sm" type="none"/>
            <a:tailEnd len="sm" w="sm" type="none"/>
          </a:ln>
        </p:spPr>
      </p:cxnSp>
      <p:grpSp>
        <p:nvGrpSpPr>
          <p:cNvPr id="219" name="Google Shape;219;p22"/>
          <p:cNvGrpSpPr/>
          <p:nvPr/>
        </p:nvGrpSpPr>
        <p:grpSpPr>
          <a:xfrm>
            <a:off x="395009" y="3013099"/>
            <a:ext cx="961089" cy="941145"/>
            <a:chOff x="-844921" y="-1496484"/>
            <a:chExt cx="1281452" cy="1254859"/>
          </a:xfrm>
        </p:grpSpPr>
        <p:sp>
          <p:nvSpPr>
            <p:cNvPr id="220" name="Google Shape;220;p22"/>
            <p:cNvSpPr/>
            <p:nvPr/>
          </p:nvSpPr>
          <p:spPr>
            <a:xfrm>
              <a:off x="-844921" y="-1496484"/>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txBox="1"/>
            <p:nvPr/>
          </p:nvSpPr>
          <p:spPr>
            <a:xfrm>
              <a:off x="-723094" y="-1265930"/>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Literata"/>
                  <a:ea typeface="Literata"/>
                  <a:cs typeface="Literata"/>
                  <a:sym typeface="Literata"/>
                </a:rPr>
                <a:t>01</a:t>
              </a:r>
              <a:endParaRPr/>
            </a:p>
          </p:txBody>
        </p:sp>
      </p:grpSp>
      <p:grpSp>
        <p:nvGrpSpPr>
          <p:cNvPr id="222" name="Google Shape;222;p22"/>
          <p:cNvGrpSpPr/>
          <p:nvPr/>
        </p:nvGrpSpPr>
        <p:grpSpPr>
          <a:xfrm>
            <a:off x="363776" y="5075669"/>
            <a:ext cx="961089" cy="941145"/>
            <a:chOff x="-86936" y="-1540664"/>
            <a:chExt cx="1281452" cy="1254859"/>
          </a:xfrm>
        </p:grpSpPr>
        <p:sp>
          <p:nvSpPr>
            <p:cNvPr id="223" name="Google Shape;223;p22"/>
            <p:cNvSpPr/>
            <p:nvPr/>
          </p:nvSpPr>
          <p:spPr>
            <a:xfrm>
              <a:off x="-86936" y="-1540664"/>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2"/>
            <p:cNvSpPr txBox="1"/>
            <p:nvPr/>
          </p:nvSpPr>
          <p:spPr>
            <a:xfrm>
              <a:off x="34891" y="-1310109"/>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Literata"/>
                  <a:ea typeface="Literata"/>
                  <a:cs typeface="Literata"/>
                  <a:sym typeface="Literata"/>
                </a:rPr>
                <a:t>02</a:t>
              </a:r>
              <a:endParaRPr/>
            </a:p>
          </p:txBody>
        </p:sp>
      </p:grpSp>
      <p:sp>
        <p:nvSpPr>
          <p:cNvPr id="225" name="Google Shape;225;p22"/>
          <p:cNvSpPr/>
          <p:nvPr/>
        </p:nvSpPr>
        <p:spPr>
          <a:xfrm>
            <a:off x="10980643" y="-266700"/>
            <a:ext cx="10344802" cy="12395733"/>
          </a:xfrm>
          <a:custGeom>
            <a:rect b="b" l="l" r="r" t="t"/>
            <a:pathLst>
              <a:path extrusionOk="0" h="12395733" w="10344802">
                <a:moveTo>
                  <a:pt x="0" y="0"/>
                </a:moveTo>
                <a:lnTo>
                  <a:pt x="10344802" y="0"/>
                </a:lnTo>
                <a:lnTo>
                  <a:pt x="10344802" y="12395732"/>
                </a:lnTo>
                <a:lnTo>
                  <a:pt x="0" y="12395732"/>
                </a:lnTo>
                <a:lnTo>
                  <a:pt x="0" y="0"/>
                </a:lnTo>
                <a:close/>
              </a:path>
            </a:pathLst>
          </a:custGeom>
          <a:blipFill rotWithShape="1">
            <a:blip r:embed="rId3">
              <a:alphaModFix/>
            </a:blip>
            <a:stretch>
              <a:fillRect b="0" l="0" r="0" t="0"/>
            </a:stretch>
          </a:blipFill>
          <a:ln>
            <a:noFill/>
          </a:ln>
        </p:spPr>
      </p:sp>
      <p:sp>
        <p:nvSpPr>
          <p:cNvPr id="226" name="Google Shape;226;p22"/>
          <p:cNvSpPr txBox="1"/>
          <p:nvPr/>
        </p:nvSpPr>
        <p:spPr>
          <a:xfrm>
            <a:off x="1521046" y="2973795"/>
            <a:ext cx="9836709" cy="227479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Clr>
                <a:schemeClr val="dk1"/>
              </a:buClr>
              <a:buSzPts val="2800"/>
              <a:buFont typeface="Arial"/>
              <a:buNone/>
            </a:pPr>
            <a:r>
              <a:rPr b="1" lang="en-US" sz="2800">
                <a:solidFill>
                  <a:schemeClr val="dk1"/>
                </a:solidFill>
                <a:latin typeface="Candara"/>
                <a:ea typeface="Candara"/>
                <a:cs typeface="Candara"/>
                <a:sym typeface="Candara"/>
              </a:rPr>
              <a:t>MOTOR MILESTONES</a:t>
            </a:r>
            <a:endParaRPr/>
          </a:p>
          <a:p>
            <a:pPr indent="0" lvl="0" marL="0" marR="0" rtl="0" algn="just">
              <a:spcBef>
                <a:spcPts val="0"/>
              </a:spcBef>
              <a:spcAft>
                <a:spcPts val="0"/>
              </a:spcAft>
              <a:buClr>
                <a:schemeClr val="dk1"/>
              </a:buClr>
              <a:buSzPts val="2800"/>
              <a:buFont typeface="Arial"/>
              <a:buNone/>
            </a:pPr>
            <a:r>
              <a:rPr lang="en-US" sz="2800">
                <a:solidFill>
                  <a:schemeClr val="dk1"/>
                </a:solidFill>
                <a:latin typeface="Candara"/>
                <a:ea typeface="Candara"/>
                <a:cs typeface="Candara"/>
                <a:sym typeface="Candara"/>
              </a:rPr>
              <a:t>The basic motor skills acquired in infancy and early childhood, each new accomplishment brings with it an increasing degree of independence. </a:t>
            </a:r>
            <a:endParaRPr sz="2800" u="sng">
              <a:solidFill>
                <a:schemeClr val="dk1"/>
              </a:solidFill>
              <a:latin typeface="Candara"/>
              <a:ea typeface="Candara"/>
              <a:cs typeface="Candara"/>
              <a:sym typeface="Candara"/>
            </a:endParaRPr>
          </a:p>
        </p:txBody>
      </p:sp>
      <p:sp>
        <p:nvSpPr>
          <p:cNvPr id="227" name="Google Shape;227;p22"/>
          <p:cNvSpPr txBox="1"/>
          <p:nvPr/>
        </p:nvSpPr>
        <p:spPr>
          <a:xfrm>
            <a:off x="1507191" y="4975499"/>
            <a:ext cx="10155869" cy="2222570"/>
          </a:xfrm>
          <a:prstGeom prst="rect">
            <a:avLst/>
          </a:prstGeom>
          <a:noFill/>
          <a:ln>
            <a:noFill/>
          </a:ln>
        </p:spPr>
        <p:txBody>
          <a:bodyPr anchorCtr="0" anchor="t" bIns="45700" lIns="91425" spcFirstLastPara="1" rIns="91425" wrap="square" tIns="45700">
            <a:noAutofit/>
          </a:bodyPr>
          <a:lstStyle/>
          <a:p>
            <a:pPr indent="0" lvl="0" marL="0" marR="0" rtl="0" algn="just">
              <a:lnSpc>
                <a:spcPct val="110000"/>
              </a:lnSpc>
              <a:spcBef>
                <a:spcPts val="0"/>
              </a:spcBef>
              <a:spcAft>
                <a:spcPts val="0"/>
              </a:spcAft>
              <a:buNone/>
            </a:pPr>
            <a:r>
              <a:rPr b="1" lang="en-US" sz="2800">
                <a:solidFill>
                  <a:schemeClr val="dk1"/>
                </a:solidFill>
                <a:latin typeface="Candara"/>
                <a:ea typeface="Candara"/>
                <a:cs typeface="Candara"/>
                <a:sym typeface="Candara"/>
              </a:rPr>
              <a:t>MATURATIONAL THEORIES</a:t>
            </a:r>
            <a:endParaRPr/>
          </a:p>
          <a:p>
            <a:pPr indent="0" lvl="0" marL="0" marR="0" rtl="0" algn="just">
              <a:lnSpc>
                <a:spcPct val="110000"/>
              </a:lnSpc>
              <a:spcBef>
                <a:spcPts val="0"/>
              </a:spcBef>
              <a:spcAft>
                <a:spcPts val="0"/>
              </a:spcAft>
              <a:buNone/>
            </a:pPr>
            <a:r>
              <a:rPr lang="en-US" sz="2800">
                <a:solidFill>
                  <a:schemeClr val="dk1"/>
                </a:solidFill>
                <a:latin typeface="Candara"/>
                <a:ea typeface="Candara"/>
                <a:cs typeface="Candara"/>
                <a:sym typeface="Candara"/>
              </a:rPr>
              <a:t>CEPHALOCAUDAL TREND - from head to foot along the length of the body. </a:t>
            </a:r>
            <a:endParaRPr/>
          </a:p>
          <a:p>
            <a:pPr indent="0" lvl="0" marL="0" marR="0" rtl="0" algn="just">
              <a:lnSpc>
                <a:spcPct val="110000"/>
              </a:lnSpc>
              <a:spcBef>
                <a:spcPts val="0"/>
              </a:spcBef>
              <a:spcAft>
                <a:spcPts val="0"/>
              </a:spcAft>
              <a:buNone/>
            </a:pPr>
            <a:r>
              <a:rPr lang="en-US" sz="2800">
                <a:solidFill>
                  <a:schemeClr val="dk1"/>
                </a:solidFill>
                <a:latin typeface="Candara"/>
                <a:ea typeface="Candara"/>
                <a:cs typeface="Candara"/>
                <a:sym typeface="Candara"/>
              </a:rPr>
              <a:t>PROXIMODISTAL TREND from the centre of the body outwards to more peripheral segments. </a:t>
            </a:r>
            <a:endParaRPr b="0" sz="2800" u="sng">
              <a:solidFill>
                <a:schemeClr val="dk1"/>
              </a:solidFill>
              <a:latin typeface="Candara"/>
              <a:ea typeface="Candara"/>
              <a:cs typeface="Candara"/>
              <a:sym typeface="Candara"/>
            </a:endParaRPr>
          </a:p>
        </p:txBody>
      </p:sp>
      <p:sp>
        <p:nvSpPr>
          <p:cNvPr id="228" name="Google Shape;228;p22"/>
          <p:cNvSpPr/>
          <p:nvPr/>
        </p:nvSpPr>
        <p:spPr>
          <a:xfrm>
            <a:off x="349921" y="7934559"/>
            <a:ext cx="961089" cy="941145"/>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2"/>
          <p:cNvSpPr txBox="1"/>
          <p:nvPr/>
        </p:nvSpPr>
        <p:spPr>
          <a:xfrm>
            <a:off x="441291" y="8107475"/>
            <a:ext cx="778350" cy="492919"/>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Literata"/>
                <a:ea typeface="Literata"/>
                <a:cs typeface="Literata"/>
                <a:sym typeface="Literata"/>
              </a:rPr>
              <a:t>03</a:t>
            </a:r>
            <a:endParaRPr/>
          </a:p>
        </p:txBody>
      </p:sp>
      <p:sp>
        <p:nvSpPr>
          <p:cNvPr id="230" name="Google Shape;230;p22"/>
          <p:cNvSpPr txBox="1"/>
          <p:nvPr/>
        </p:nvSpPr>
        <p:spPr>
          <a:xfrm>
            <a:off x="1490040" y="7721530"/>
            <a:ext cx="10155869" cy="2222570"/>
          </a:xfrm>
          <a:prstGeom prst="rect">
            <a:avLst/>
          </a:prstGeom>
          <a:noFill/>
          <a:ln>
            <a:noFill/>
          </a:ln>
        </p:spPr>
        <p:txBody>
          <a:bodyPr anchorCtr="0" anchor="t" bIns="45700" lIns="91425" spcFirstLastPara="1" rIns="91425" wrap="square" tIns="45700">
            <a:noAutofit/>
          </a:bodyPr>
          <a:lstStyle/>
          <a:p>
            <a:pPr indent="0" lvl="0" marL="0" marR="0" rtl="0" algn="just">
              <a:lnSpc>
                <a:spcPct val="110000"/>
              </a:lnSpc>
              <a:spcBef>
                <a:spcPts val="0"/>
              </a:spcBef>
              <a:spcAft>
                <a:spcPts val="0"/>
              </a:spcAft>
              <a:buNone/>
            </a:pPr>
            <a:r>
              <a:rPr b="1" lang="en-US" sz="2800">
                <a:solidFill>
                  <a:schemeClr val="dk1"/>
                </a:solidFill>
                <a:latin typeface="Candara"/>
                <a:ea typeface="Candara"/>
                <a:cs typeface="Candara"/>
                <a:sym typeface="Candara"/>
              </a:rPr>
              <a:t>DYNAMIC SYSTEMS THEORY</a:t>
            </a:r>
            <a:endParaRPr/>
          </a:p>
          <a:p>
            <a:pPr indent="0" lvl="0" marL="0" marR="0" rtl="0" algn="just">
              <a:lnSpc>
                <a:spcPct val="110000"/>
              </a:lnSpc>
              <a:spcBef>
                <a:spcPts val="0"/>
              </a:spcBef>
              <a:spcAft>
                <a:spcPts val="0"/>
              </a:spcAft>
              <a:buNone/>
            </a:pPr>
            <a:r>
              <a:rPr lang="en-US" sz="2800">
                <a:solidFill>
                  <a:schemeClr val="dk1"/>
                </a:solidFill>
                <a:latin typeface="Candara"/>
                <a:ea typeface="Candara"/>
                <a:cs typeface="Candara"/>
                <a:sym typeface="Candara"/>
              </a:rPr>
              <a:t>All new motor development is the result of a dynamic and continual interaction of three major factors: </a:t>
            </a:r>
            <a:r>
              <a:rPr i="1" lang="en-US" sz="2800">
                <a:solidFill>
                  <a:schemeClr val="dk1"/>
                </a:solidFill>
                <a:latin typeface="Candara"/>
                <a:ea typeface="Candara"/>
                <a:cs typeface="Candara"/>
                <a:sym typeface="Candara"/>
              </a:rPr>
              <a:t>(1) nervous system development; (2) the capabilities and biomechanics of the body; (3) environmental constraints and support</a:t>
            </a:r>
            <a:endParaRPr b="0" i="1" sz="2800" u="sng">
              <a:solidFill>
                <a:schemeClr val="dk1"/>
              </a:solidFill>
              <a:latin typeface="Candara"/>
              <a:ea typeface="Candara"/>
              <a:cs typeface="Candara"/>
              <a:sym typeface="Candar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23"/>
          <p:cNvPicPr preferRelativeResize="0"/>
          <p:nvPr/>
        </p:nvPicPr>
        <p:blipFill rotWithShape="1">
          <a:blip r:embed="rId3">
            <a:alphaModFix/>
          </a:blip>
          <a:srcRect b="0" l="0" r="0" t="0"/>
          <a:stretch/>
        </p:blipFill>
        <p:spPr>
          <a:xfrm>
            <a:off x="1828800" y="1028700"/>
            <a:ext cx="15149676" cy="862032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14E3A"/>
        </a:solidFill>
      </p:bgPr>
    </p:bg>
    <p:spTree>
      <p:nvGrpSpPr>
        <p:cNvPr id="239" name="Shape 239"/>
        <p:cNvGrpSpPr/>
        <p:nvPr/>
      </p:nvGrpSpPr>
      <p:grpSpPr>
        <a:xfrm>
          <a:off x="0" y="0"/>
          <a:ext cx="0" cy="0"/>
          <a:chOff x="0" y="0"/>
          <a:chExt cx="0" cy="0"/>
        </a:xfrm>
      </p:grpSpPr>
      <p:sp>
        <p:nvSpPr>
          <p:cNvPr id="240" name="Google Shape;240;p24"/>
          <p:cNvSpPr/>
          <p:nvPr/>
        </p:nvSpPr>
        <p:spPr>
          <a:xfrm>
            <a:off x="9525000" y="4657584"/>
            <a:ext cx="10253323" cy="1004054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p:nvPr/>
        </p:nvSpPr>
        <p:spPr>
          <a:xfrm flipH="1">
            <a:off x="10937766" y="1028700"/>
            <a:ext cx="9200639" cy="11823251"/>
          </a:xfrm>
          <a:custGeom>
            <a:rect b="b" l="l" r="r" t="t"/>
            <a:pathLst>
              <a:path extrusionOk="0" h="11823251" w="9200639">
                <a:moveTo>
                  <a:pt x="9200639" y="0"/>
                </a:moveTo>
                <a:lnTo>
                  <a:pt x="0" y="0"/>
                </a:lnTo>
                <a:lnTo>
                  <a:pt x="0" y="11823251"/>
                </a:lnTo>
                <a:lnTo>
                  <a:pt x="9200639" y="11823251"/>
                </a:lnTo>
                <a:lnTo>
                  <a:pt x="9200639" y="0"/>
                </a:lnTo>
                <a:close/>
              </a:path>
            </a:pathLst>
          </a:custGeom>
          <a:blipFill rotWithShape="1">
            <a:blip r:embed="rId3">
              <a:alphaModFix/>
            </a:blip>
            <a:stretch>
              <a:fillRect b="0" l="0" r="0" t="0"/>
            </a:stretch>
          </a:blipFill>
          <a:ln>
            <a:noFill/>
          </a:ln>
        </p:spPr>
      </p:sp>
      <p:sp>
        <p:nvSpPr>
          <p:cNvPr id="242" name="Google Shape;242;p24"/>
          <p:cNvSpPr txBox="1"/>
          <p:nvPr/>
        </p:nvSpPr>
        <p:spPr>
          <a:xfrm>
            <a:off x="1295400" y="3390900"/>
            <a:ext cx="8229600" cy="286232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6000">
                <a:solidFill>
                  <a:srgbClr val="FFFFFF"/>
                </a:solidFill>
                <a:latin typeface="Candara"/>
                <a:ea typeface="Candara"/>
                <a:cs typeface="Candara"/>
                <a:sym typeface="Candara"/>
              </a:rPr>
              <a:t>SCIENTIFIC STUDY OF DEVELOPMENT AND ITS ORIGINS</a:t>
            </a:r>
            <a:endParaRPr sz="6000">
              <a:solidFill>
                <a:schemeClr val="dk1"/>
              </a:solidFill>
              <a:latin typeface="Candara"/>
              <a:ea typeface="Candara"/>
              <a:cs typeface="Candara"/>
              <a:sym typeface="Candar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cxnSp>
        <p:nvCxnSpPr>
          <p:cNvPr id="247" name="Google Shape;247;p25"/>
          <p:cNvCxnSpPr/>
          <p:nvPr/>
        </p:nvCxnSpPr>
        <p:spPr>
          <a:xfrm rot="-5400000">
            <a:off x="1846755" y="5249865"/>
            <a:ext cx="11384025"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248" name="Google Shape;248;p25"/>
          <p:cNvCxnSpPr/>
          <p:nvPr/>
        </p:nvCxnSpPr>
        <p:spPr>
          <a:xfrm>
            <a:off x="7538767" y="5143500"/>
            <a:ext cx="10811144" cy="0"/>
          </a:xfrm>
          <a:prstGeom prst="straightConnector1">
            <a:avLst/>
          </a:prstGeom>
          <a:noFill/>
          <a:ln cap="rnd" cmpd="sng" w="47625">
            <a:solidFill>
              <a:srgbClr val="2B3340">
                <a:alpha val="24705"/>
              </a:srgbClr>
            </a:solidFill>
            <a:prstDash val="dot"/>
            <a:round/>
            <a:headEnd len="sm" w="sm" type="none"/>
            <a:tailEnd len="sm" w="sm" type="none"/>
          </a:ln>
        </p:spPr>
      </p:cxnSp>
      <p:sp>
        <p:nvSpPr>
          <p:cNvPr id="249" name="Google Shape;249;p25"/>
          <p:cNvSpPr txBox="1"/>
          <p:nvPr/>
        </p:nvSpPr>
        <p:spPr>
          <a:xfrm>
            <a:off x="1028699" y="671057"/>
            <a:ext cx="5501586" cy="2215991"/>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4800">
                <a:solidFill>
                  <a:schemeClr val="dk1"/>
                </a:solidFill>
                <a:latin typeface="Candara"/>
                <a:ea typeface="Candara"/>
                <a:cs typeface="Candara"/>
                <a:sym typeface="Candara"/>
              </a:rPr>
              <a:t>EARLY PERSPECTIVES ON CHILDHOOD</a:t>
            </a:r>
            <a:endParaRPr sz="4000">
              <a:solidFill>
                <a:schemeClr val="dk1"/>
              </a:solidFill>
              <a:latin typeface="Candara"/>
              <a:ea typeface="Candara"/>
              <a:cs typeface="Candara"/>
              <a:sym typeface="Candara"/>
            </a:endParaRPr>
          </a:p>
        </p:txBody>
      </p:sp>
      <p:sp>
        <p:nvSpPr>
          <p:cNvPr id="250" name="Google Shape;250;p25"/>
          <p:cNvSpPr txBox="1"/>
          <p:nvPr/>
        </p:nvSpPr>
        <p:spPr>
          <a:xfrm>
            <a:off x="8137718" y="5981700"/>
            <a:ext cx="9196700" cy="2991588"/>
          </a:xfrm>
          <a:prstGeom prst="rect">
            <a:avLst/>
          </a:prstGeom>
          <a:noFill/>
          <a:ln>
            <a:noFill/>
          </a:ln>
        </p:spPr>
        <p:txBody>
          <a:bodyPr anchorCtr="0" anchor="t" bIns="0" lIns="0" spcFirstLastPara="1" rIns="0" wrap="square" tIns="0">
            <a:spAutoFit/>
          </a:bodyPr>
          <a:lstStyle/>
          <a:p>
            <a:pPr indent="0" lvl="0" marL="0" marR="0" rtl="0" algn="just">
              <a:lnSpc>
                <a:spcPct val="90000"/>
              </a:lnSpc>
              <a:spcBef>
                <a:spcPts val="0"/>
              </a:spcBef>
              <a:spcAft>
                <a:spcPts val="0"/>
              </a:spcAft>
              <a:buNone/>
            </a:pPr>
            <a:r>
              <a:rPr lang="en-US" sz="3600">
                <a:solidFill>
                  <a:schemeClr val="dk1"/>
                </a:solidFill>
                <a:latin typeface="Candara"/>
                <a:ea typeface="Candara"/>
                <a:cs typeface="Candara"/>
                <a:sym typeface="Candara"/>
              </a:rPr>
              <a:t>With the advent of developmental psychology as an independent field of inquiry in the late 19th century, a new way of approaching these questions was established that relied more on empirical observation than philosophical speculation. </a:t>
            </a:r>
            <a:endParaRPr/>
          </a:p>
        </p:txBody>
      </p:sp>
      <p:sp>
        <p:nvSpPr>
          <p:cNvPr id="251" name="Google Shape;251;p25"/>
          <p:cNvSpPr txBox="1"/>
          <p:nvPr/>
        </p:nvSpPr>
        <p:spPr>
          <a:xfrm>
            <a:off x="8130791" y="1782058"/>
            <a:ext cx="8861809" cy="1994392"/>
          </a:xfrm>
          <a:prstGeom prst="rect">
            <a:avLst/>
          </a:prstGeom>
          <a:noFill/>
          <a:ln>
            <a:noFill/>
          </a:ln>
        </p:spPr>
        <p:txBody>
          <a:bodyPr anchorCtr="0" anchor="t" bIns="0" lIns="0" spcFirstLastPara="1" rIns="0" wrap="square" tIns="0">
            <a:spAutoFit/>
          </a:bodyPr>
          <a:lstStyle/>
          <a:p>
            <a:pPr indent="0" lvl="0" marL="0" marR="0" rtl="0" algn="just">
              <a:lnSpc>
                <a:spcPct val="90000"/>
              </a:lnSpc>
              <a:spcBef>
                <a:spcPts val="0"/>
              </a:spcBef>
              <a:spcAft>
                <a:spcPts val="0"/>
              </a:spcAft>
              <a:buNone/>
            </a:pPr>
            <a:r>
              <a:rPr b="1" lang="en-US" sz="3600">
                <a:solidFill>
                  <a:schemeClr val="dk1"/>
                </a:solidFill>
                <a:latin typeface="Candara"/>
                <a:ea typeface="Candara"/>
                <a:cs typeface="Candara"/>
                <a:sym typeface="Candara"/>
              </a:rPr>
              <a:t>Hermann Ebbinghaus (1908), </a:t>
            </a:r>
            <a:r>
              <a:rPr lang="en-US" sz="3600">
                <a:solidFill>
                  <a:schemeClr val="dk1"/>
                </a:solidFill>
                <a:latin typeface="Candara"/>
                <a:ea typeface="Candara"/>
                <a:cs typeface="Candara"/>
                <a:sym typeface="Candara"/>
              </a:rPr>
              <a:t>one of the founders of experimental psychology in the late 19th century: Psychology is a scientific discipline with “a long past but short history.” </a:t>
            </a:r>
            <a:endParaRPr/>
          </a:p>
        </p:txBody>
      </p:sp>
      <p:sp>
        <p:nvSpPr>
          <p:cNvPr id="252" name="Google Shape;252;p25"/>
          <p:cNvSpPr/>
          <p:nvPr/>
        </p:nvSpPr>
        <p:spPr>
          <a:xfrm>
            <a:off x="257745" y="2887048"/>
            <a:ext cx="6871491" cy="6728895"/>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E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5"/>
          <p:cNvSpPr/>
          <p:nvPr/>
        </p:nvSpPr>
        <p:spPr>
          <a:xfrm flipH="1">
            <a:off x="1898409" y="3413125"/>
            <a:ext cx="3762167" cy="5845175"/>
          </a:xfrm>
          <a:custGeom>
            <a:rect b="b" l="l" r="r" t="t"/>
            <a:pathLst>
              <a:path extrusionOk="0" h="5845175" w="3762167">
                <a:moveTo>
                  <a:pt x="3762168" y="0"/>
                </a:moveTo>
                <a:lnTo>
                  <a:pt x="0" y="0"/>
                </a:lnTo>
                <a:lnTo>
                  <a:pt x="0" y="5845175"/>
                </a:lnTo>
                <a:lnTo>
                  <a:pt x="3762168" y="5845175"/>
                </a:lnTo>
                <a:lnTo>
                  <a:pt x="3762168" y="0"/>
                </a:lnTo>
                <a:close/>
              </a:path>
            </a:pathLst>
          </a:custGeom>
          <a:blipFill rotWithShape="1">
            <a:blip r:embed="rId3">
              <a:alphaModFix/>
            </a:blip>
            <a:stretch>
              <a:fillRect b="0" l="0" r="0" t="0"/>
            </a:stretch>
          </a:blipFill>
          <a:ln>
            <a:noFill/>
          </a:ln>
        </p:spPr>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6"/>
          <p:cNvSpPr/>
          <p:nvPr/>
        </p:nvSpPr>
        <p:spPr>
          <a:xfrm>
            <a:off x="9584114" y="0"/>
            <a:ext cx="8703886" cy="10287000"/>
          </a:xfrm>
          <a:prstGeom prst="rect">
            <a:avLst/>
          </a:pr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9" name="Google Shape;259;p26"/>
          <p:cNvCxnSpPr/>
          <p:nvPr/>
        </p:nvCxnSpPr>
        <p:spPr>
          <a:xfrm>
            <a:off x="0" y="2324100"/>
            <a:ext cx="9584114" cy="0"/>
          </a:xfrm>
          <a:prstGeom prst="straightConnector1">
            <a:avLst/>
          </a:prstGeom>
          <a:noFill/>
          <a:ln cap="rnd" cmpd="sng" w="47625">
            <a:solidFill>
              <a:srgbClr val="2B3340">
                <a:alpha val="24705"/>
              </a:srgbClr>
            </a:solidFill>
            <a:prstDash val="dot"/>
            <a:round/>
            <a:headEnd len="sm" w="sm" type="none"/>
            <a:tailEnd len="sm" w="sm" type="none"/>
          </a:ln>
        </p:spPr>
      </p:cxnSp>
      <p:sp>
        <p:nvSpPr>
          <p:cNvPr id="260" name="Google Shape;260;p26"/>
          <p:cNvSpPr txBox="1"/>
          <p:nvPr/>
        </p:nvSpPr>
        <p:spPr>
          <a:xfrm>
            <a:off x="1066800" y="-1028700"/>
            <a:ext cx="6477000" cy="4930246"/>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rgbClr val="C00000"/>
              </a:buClr>
              <a:buSzPts val="5400"/>
              <a:buFont typeface="Calibri"/>
              <a:buNone/>
            </a:pPr>
            <a:r>
              <a:rPr b="1" lang="en-US" sz="5400">
                <a:solidFill>
                  <a:srgbClr val="C00000"/>
                </a:solidFill>
                <a:latin typeface="Candara"/>
                <a:ea typeface="Candara"/>
                <a:cs typeface="Candara"/>
                <a:sym typeface="Candara"/>
              </a:rPr>
              <a:t>THOMAS HOBBES</a:t>
            </a:r>
            <a:endParaRPr/>
          </a:p>
        </p:txBody>
      </p:sp>
      <p:sp>
        <p:nvSpPr>
          <p:cNvPr id="261" name="Google Shape;261;p26"/>
          <p:cNvSpPr txBox="1"/>
          <p:nvPr/>
        </p:nvSpPr>
        <p:spPr>
          <a:xfrm>
            <a:off x="1140249" y="3314700"/>
            <a:ext cx="7303615" cy="5543118"/>
          </a:xfrm>
          <a:prstGeom prst="rect">
            <a:avLst/>
          </a:prstGeom>
          <a:noFill/>
          <a:ln>
            <a:noFill/>
          </a:ln>
        </p:spPr>
        <p:txBody>
          <a:bodyPr anchorCtr="0" anchor="ctr" bIns="45700" lIns="91425" spcFirstLastPara="1" rIns="91425" wrap="square" tIns="45700">
            <a:noAutofit/>
          </a:bodyPr>
          <a:lstStyle/>
          <a:p>
            <a:pPr indent="-228600" lvl="0" marL="228600" marR="0" rtl="0" algn="just">
              <a:lnSpc>
                <a:spcPct val="90000"/>
              </a:lnSpc>
              <a:spcBef>
                <a:spcPts val="0"/>
              </a:spcBef>
              <a:spcAft>
                <a:spcPts val="0"/>
              </a:spcAft>
              <a:buClr>
                <a:schemeClr val="dk1"/>
              </a:buClr>
              <a:buSzPts val="3200"/>
              <a:buFont typeface="Arial"/>
              <a:buChar char="•"/>
            </a:pPr>
            <a:r>
              <a:rPr lang="en-US" sz="3200">
                <a:solidFill>
                  <a:schemeClr val="dk1"/>
                </a:solidFill>
                <a:latin typeface="Candara"/>
                <a:ea typeface="Candara"/>
                <a:cs typeface="Candara"/>
                <a:sym typeface="Candara"/>
              </a:rPr>
              <a:t>Doctrine of </a:t>
            </a:r>
            <a:r>
              <a:rPr b="1" lang="en-US" sz="3200">
                <a:solidFill>
                  <a:schemeClr val="dk1"/>
                </a:solidFill>
                <a:latin typeface="Candara"/>
                <a:ea typeface="Candara"/>
                <a:cs typeface="Candara"/>
                <a:sym typeface="Candara"/>
              </a:rPr>
              <a:t>original sin </a:t>
            </a:r>
            <a:r>
              <a:rPr lang="en-US" sz="3200">
                <a:solidFill>
                  <a:schemeClr val="dk1"/>
                </a:solidFill>
                <a:latin typeface="Candara"/>
                <a:ea typeface="Candara"/>
                <a:cs typeface="Candara"/>
                <a:sym typeface="Candara"/>
              </a:rPr>
              <a:t>held that children are inherently selfish egoists who must be restrained by society.</a:t>
            </a:r>
            <a:endParaRPr/>
          </a:p>
          <a:p>
            <a:pPr indent="0" lvl="0" marL="0" marR="0" rtl="0" algn="just">
              <a:lnSpc>
                <a:spcPct val="90000"/>
              </a:lnSpc>
              <a:spcBef>
                <a:spcPts val="1000"/>
              </a:spcBef>
              <a:spcAft>
                <a:spcPts val="0"/>
              </a:spcAft>
              <a:buClr>
                <a:schemeClr val="dk1"/>
              </a:buClr>
              <a:buSzPts val="3200"/>
              <a:buFont typeface="Arial"/>
              <a:buNone/>
            </a:pPr>
            <a:r>
              <a:t/>
            </a:r>
            <a:endParaRPr sz="3200">
              <a:solidFill>
                <a:schemeClr val="dk1"/>
              </a:solidFill>
              <a:latin typeface="Candara"/>
              <a:ea typeface="Candara"/>
              <a:cs typeface="Candara"/>
              <a:sym typeface="Candara"/>
            </a:endParaRPr>
          </a:p>
          <a:p>
            <a:pPr indent="-228600" lvl="0" marL="228600" marR="0" rtl="0" algn="just">
              <a:lnSpc>
                <a:spcPct val="90000"/>
              </a:lnSpc>
              <a:spcBef>
                <a:spcPts val="1000"/>
              </a:spcBef>
              <a:spcAft>
                <a:spcPts val="0"/>
              </a:spcAft>
              <a:buClr>
                <a:schemeClr val="dk1"/>
              </a:buClr>
              <a:buSzPts val="3200"/>
              <a:buFont typeface="Arial"/>
              <a:buChar char="•"/>
            </a:pPr>
            <a:r>
              <a:rPr lang="en-US" sz="3200">
                <a:solidFill>
                  <a:schemeClr val="dk1"/>
                </a:solidFill>
                <a:latin typeface="Candara"/>
                <a:ea typeface="Candara"/>
                <a:cs typeface="Candara"/>
                <a:sym typeface="Candara"/>
              </a:rPr>
              <a:t>Maintained that children must learn to re-channel their naturally selfish interests into socially acceptable outlets; in this sense, they are passive subjects to be molded by parents. </a:t>
            </a:r>
            <a:endParaRPr/>
          </a:p>
          <a:p>
            <a:pPr indent="-25400" lvl="0" marL="228600" marR="0" rtl="0" algn="just">
              <a:lnSpc>
                <a:spcPct val="90000"/>
              </a:lnSpc>
              <a:spcBef>
                <a:spcPts val="1000"/>
              </a:spcBef>
              <a:spcAft>
                <a:spcPts val="0"/>
              </a:spcAft>
              <a:buClr>
                <a:schemeClr val="dk1"/>
              </a:buClr>
              <a:buSzPts val="3200"/>
              <a:buFont typeface="Arial"/>
              <a:buNone/>
            </a:pPr>
            <a:r>
              <a:t/>
            </a:r>
            <a:endParaRPr sz="3200">
              <a:solidFill>
                <a:schemeClr val="dk1"/>
              </a:solidFill>
              <a:latin typeface="Candara"/>
              <a:ea typeface="Candara"/>
              <a:cs typeface="Candara"/>
              <a:sym typeface="Candara"/>
            </a:endParaRPr>
          </a:p>
        </p:txBody>
      </p:sp>
      <p:pic>
        <p:nvPicPr>
          <p:cNvPr id="262" name="Google Shape;262;p26"/>
          <p:cNvPicPr preferRelativeResize="0"/>
          <p:nvPr/>
        </p:nvPicPr>
        <p:blipFill rotWithShape="1">
          <a:blip r:embed="rId3">
            <a:alphaModFix/>
          </a:blip>
          <a:srcRect b="0" l="0" r="0" t="0"/>
          <a:stretch/>
        </p:blipFill>
        <p:spPr>
          <a:xfrm>
            <a:off x="10565226" y="523590"/>
            <a:ext cx="6582525" cy="923982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E1D7"/>
        </a:solidFill>
      </p:bgPr>
    </p:bg>
    <p:spTree>
      <p:nvGrpSpPr>
        <p:cNvPr id="266" name="Shape 266"/>
        <p:cNvGrpSpPr/>
        <p:nvPr/>
      </p:nvGrpSpPr>
      <p:grpSpPr>
        <a:xfrm>
          <a:off x="0" y="0"/>
          <a:ext cx="0" cy="0"/>
          <a:chOff x="0" y="0"/>
          <a:chExt cx="0" cy="0"/>
        </a:xfrm>
      </p:grpSpPr>
      <p:sp>
        <p:nvSpPr>
          <p:cNvPr id="267" name="Google Shape;267;p27"/>
          <p:cNvSpPr/>
          <p:nvPr/>
        </p:nvSpPr>
        <p:spPr>
          <a:xfrm>
            <a:off x="0" y="8574231"/>
            <a:ext cx="18288000" cy="1712769"/>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7"/>
          <p:cNvSpPr/>
          <p:nvPr/>
        </p:nvSpPr>
        <p:spPr>
          <a:xfrm flipH="1">
            <a:off x="365129" y="1028700"/>
            <a:ext cx="3306315" cy="7545531"/>
          </a:xfrm>
          <a:custGeom>
            <a:rect b="b" l="l" r="r" t="t"/>
            <a:pathLst>
              <a:path extrusionOk="0" h="7545531" w="3306315">
                <a:moveTo>
                  <a:pt x="3306315" y="0"/>
                </a:moveTo>
                <a:lnTo>
                  <a:pt x="0" y="0"/>
                </a:lnTo>
                <a:lnTo>
                  <a:pt x="0" y="7545531"/>
                </a:lnTo>
                <a:lnTo>
                  <a:pt x="3306315" y="7545531"/>
                </a:lnTo>
                <a:lnTo>
                  <a:pt x="3306315" y="0"/>
                </a:lnTo>
                <a:close/>
              </a:path>
            </a:pathLst>
          </a:custGeom>
          <a:blipFill rotWithShape="1">
            <a:blip r:embed="rId3">
              <a:alphaModFix/>
            </a:blip>
            <a:stretch>
              <a:fillRect b="0" l="0" r="0" t="0"/>
            </a:stretch>
          </a:blipFill>
          <a:ln>
            <a:noFill/>
          </a:ln>
        </p:spPr>
      </p:sp>
      <p:sp>
        <p:nvSpPr>
          <p:cNvPr id="269" name="Google Shape;269;p27"/>
          <p:cNvSpPr/>
          <p:nvPr/>
        </p:nvSpPr>
        <p:spPr>
          <a:xfrm flipH="1">
            <a:off x="14660967" y="1335051"/>
            <a:ext cx="2829861" cy="7239180"/>
          </a:xfrm>
          <a:custGeom>
            <a:rect b="b" l="l" r="r" t="t"/>
            <a:pathLst>
              <a:path extrusionOk="0" h="7239180" w="2829861">
                <a:moveTo>
                  <a:pt x="2829861" y="0"/>
                </a:moveTo>
                <a:lnTo>
                  <a:pt x="0" y="0"/>
                </a:lnTo>
                <a:lnTo>
                  <a:pt x="0" y="7239180"/>
                </a:lnTo>
                <a:lnTo>
                  <a:pt x="2829861" y="7239180"/>
                </a:lnTo>
                <a:lnTo>
                  <a:pt x="2829861" y="0"/>
                </a:lnTo>
                <a:close/>
              </a:path>
            </a:pathLst>
          </a:custGeom>
          <a:blipFill rotWithShape="1">
            <a:blip r:embed="rId4">
              <a:alphaModFix/>
            </a:blip>
            <a:stretch>
              <a:fillRect b="0" l="0" r="0" t="0"/>
            </a:stretch>
          </a:blipFill>
          <a:ln>
            <a:noFill/>
          </a:ln>
        </p:spPr>
      </p:sp>
      <p:sp>
        <p:nvSpPr>
          <p:cNvPr id="270" name="Google Shape;270;p27"/>
          <p:cNvSpPr txBox="1"/>
          <p:nvPr/>
        </p:nvSpPr>
        <p:spPr>
          <a:xfrm>
            <a:off x="3588863" y="8897215"/>
            <a:ext cx="11044395" cy="1066800"/>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rgbClr val="C00000"/>
              </a:buClr>
              <a:buSzPts val="5400"/>
              <a:buFont typeface="Calibri"/>
              <a:buNone/>
            </a:pPr>
            <a:r>
              <a:rPr b="1" lang="en-US" sz="5400">
                <a:solidFill>
                  <a:srgbClr val="C00000"/>
                </a:solidFill>
                <a:latin typeface="Calibri"/>
                <a:ea typeface="Calibri"/>
                <a:cs typeface="Calibri"/>
                <a:sym typeface="Calibri"/>
              </a:rPr>
              <a:t>JEAN JACQUES ROUSSEAU</a:t>
            </a:r>
            <a:endParaRPr/>
          </a:p>
        </p:txBody>
      </p:sp>
      <p:sp>
        <p:nvSpPr>
          <p:cNvPr id="271" name="Google Shape;271;p27"/>
          <p:cNvSpPr txBox="1"/>
          <p:nvPr/>
        </p:nvSpPr>
        <p:spPr>
          <a:xfrm>
            <a:off x="4419600" y="1712769"/>
            <a:ext cx="10433303" cy="5543118"/>
          </a:xfrm>
          <a:prstGeom prst="rect">
            <a:avLst/>
          </a:prstGeom>
          <a:noFill/>
          <a:ln>
            <a:noFill/>
          </a:ln>
        </p:spPr>
        <p:txBody>
          <a:bodyPr anchorCtr="0" anchor="ctr" bIns="45700" lIns="91425" spcFirstLastPara="1" rIns="91425" wrap="square" tIns="45700">
            <a:noAutofit/>
          </a:bodyPr>
          <a:lstStyle/>
          <a:p>
            <a:pPr indent="-228600" lvl="0" marL="228600" marR="0" rtl="0" algn="just">
              <a:spcBef>
                <a:spcPts val="0"/>
              </a:spcBef>
              <a:spcAft>
                <a:spcPts val="0"/>
              </a:spcAft>
              <a:buClr>
                <a:schemeClr val="dk1"/>
              </a:buClr>
              <a:buSzPts val="3200"/>
              <a:buFont typeface="Arial"/>
              <a:buChar char="•"/>
            </a:pPr>
            <a:r>
              <a:rPr lang="en-US" sz="3200">
                <a:solidFill>
                  <a:schemeClr val="dk1"/>
                </a:solidFill>
                <a:latin typeface="Candara"/>
                <a:ea typeface="Candara"/>
                <a:cs typeface="Candara"/>
                <a:sym typeface="Candara"/>
              </a:rPr>
              <a:t>Doctrine of </a:t>
            </a:r>
            <a:r>
              <a:rPr b="1" lang="en-US" sz="3200">
                <a:solidFill>
                  <a:schemeClr val="dk1"/>
                </a:solidFill>
                <a:latin typeface="Candara"/>
                <a:ea typeface="Candara"/>
                <a:cs typeface="Candara"/>
                <a:sym typeface="Candara"/>
              </a:rPr>
              <a:t>innate purity </a:t>
            </a:r>
            <a:r>
              <a:rPr lang="en-US" sz="3200">
                <a:solidFill>
                  <a:schemeClr val="dk1"/>
                </a:solidFill>
                <a:latin typeface="Candara"/>
                <a:ea typeface="Candara"/>
                <a:cs typeface="Candara"/>
                <a:sym typeface="Candara"/>
              </a:rPr>
              <a:t>maintained that children are born with an intuitive sense of right and wrong that society often corrupts. </a:t>
            </a:r>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Candara"/>
              <a:ea typeface="Candara"/>
              <a:cs typeface="Candara"/>
              <a:sym typeface="Candara"/>
            </a:endParaRPr>
          </a:p>
          <a:p>
            <a:pPr indent="-228600" lvl="0" marL="228600" marR="0" rtl="0" algn="just">
              <a:spcBef>
                <a:spcPts val="1000"/>
              </a:spcBef>
              <a:spcAft>
                <a:spcPts val="0"/>
              </a:spcAft>
              <a:buClr>
                <a:schemeClr val="dk1"/>
              </a:buClr>
              <a:buSzPts val="3200"/>
              <a:buFont typeface="Arial"/>
              <a:buChar char="•"/>
            </a:pPr>
            <a:r>
              <a:rPr lang="en-US" sz="3200">
                <a:solidFill>
                  <a:schemeClr val="dk1"/>
                </a:solidFill>
                <a:latin typeface="Candara"/>
                <a:ea typeface="Candara"/>
                <a:cs typeface="Candara"/>
                <a:sym typeface="Candara"/>
              </a:rPr>
              <a:t>Children are actively involved in the shaping of their own intellects and personalities. </a:t>
            </a:r>
            <a:endParaRPr/>
          </a:p>
          <a:p>
            <a:pPr indent="-25400" lvl="0" marL="228600" marR="0" rtl="0" algn="just">
              <a:spcBef>
                <a:spcPts val="1000"/>
              </a:spcBef>
              <a:spcAft>
                <a:spcPts val="0"/>
              </a:spcAft>
              <a:buClr>
                <a:schemeClr val="dk1"/>
              </a:buClr>
              <a:buSzPts val="3200"/>
              <a:buFont typeface="Arial"/>
              <a:buNone/>
            </a:pPr>
            <a:r>
              <a:t/>
            </a:r>
            <a:endParaRPr sz="3200">
              <a:solidFill>
                <a:schemeClr val="dk1"/>
              </a:solidFill>
              <a:latin typeface="Candara"/>
              <a:ea typeface="Candara"/>
              <a:cs typeface="Candara"/>
              <a:sym typeface="Candara"/>
            </a:endParaRPr>
          </a:p>
          <a:p>
            <a:pPr indent="-228600" lvl="0" marL="228600" marR="0" rtl="0" algn="just">
              <a:spcBef>
                <a:spcPts val="1000"/>
              </a:spcBef>
              <a:spcAft>
                <a:spcPts val="0"/>
              </a:spcAft>
              <a:buClr>
                <a:schemeClr val="dk1"/>
              </a:buClr>
              <a:buSzPts val="3200"/>
              <a:buFont typeface="Arial"/>
              <a:buChar char="•"/>
            </a:pPr>
            <a:r>
              <a:rPr lang="en-US" sz="3200">
                <a:solidFill>
                  <a:schemeClr val="dk1"/>
                </a:solidFill>
                <a:latin typeface="Candara"/>
                <a:ea typeface="Candara"/>
                <a:cs typeface="Candara"/>
                <a:sym typeface="Candara"/>
              </a:rPr>
              <a:t>The child is not a “passive recipient of the tutor’s instruction” but a “busy, testing, motivated explorer. The active searching child, setting his own problems, stands in marked contrast to the receptive one . . . on whom society fixes its stamp”</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grpSp>
        <p:nvGrpSpPr>
          <p:cNvPr id="276" name="Google Shape;276;p28"/>
          <p:cNvGrpSpPr/>
          <p:nvPr/>
        </p:nvGrpSpPr>
        <p:grpSpPr>
          <a:xfrm>
            <a:off x="1028700" y="3884851"/>
            <a:ext cx="6163125" cy="941145"/>
            <a:chOff x="0" y="0"/>
            <a:chExt cx="8217500" cy="1254859"/>
          </a:xfrm>
        </p:grpSpPr>
        <p:cxnSp>
          <p:nvCxnSpPr>
            <p:cNvPr id="277" name="Google Shape;277;p28"/>
            <p:cNvCxnSpPr/>
            <p:nvPr/>
          </p:nvCxnSpPr>
          <p:spPr>
            <a:xfrm>
              <a:off x="1281452" y="1191359"/>
              <a:ext cx="6936048" cy="0"/>
            </a:xfrm>
            <a:prstGeom prst="straightConnector1">
              <a:avLst/>
            </a:prstGeom>
            <a:noFill/>
            <a:ln cap="rnd" cmpd="sng" w="63500">
              <a:solidFill>
                <a:srgbClr val="2B3340">
                  <a:alpha val="24705"/>
                </a:srgbClr>
              </a:solidFill>
              <a:prstDash val="dot"/>
              <a:round/>
              <a:headEnd len="sm" w="sm" type="none"/>
              <a:tailEnd len="sm" w="sm" type="none"/>
            </a:ln>
          </p:spPr>
        </p:cxnSp>
        <p:sp>
          <p:nvSpPr>
            <p:cNvPr id="278" name="Google Shape;278;p28"/>
            <p:cNvSpPr/>
            <p:nvPr/>
          </p:nvSpPr>
          <p:spPr>
            <a:xfrm>
              <a:off x="0" y="0"/>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8"/>
            <p:cNvSpPr txBox="1"/>
            <p:nvPr/>
          </p:nvSpPr>
          <p:spPr>
            <a:xfrm>
              <a:off x="121826" y="230555"/>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Literata"/>
                  <a:ea typeface="Literata"/>
                  <a:cs typeface="Literata"/>
                  <a:sym typeface="Literata"/>
                </a:rPr>
                <a:t>01</a:t>
              </a:r>
              <a:endParaRPr/>
            </a:p>
          </p:txBody>
        </p:sp>
      </p:grpSp>
      <p:grpSp>
        <p:nvGrpSpPr>
          <p:cNvPr id="280" name="Google Shape;280;p28"/>
          <p:cNvGrpSpPr/>
          <p:nvPr/>
        </p:nvGrpSpPr>
        <p:grpSpPr>
          <a:xfrm>
            <a:off x="1010895" y="6175829"/>
            <a:ext cx="6163125" cy="941145"/>
            <a:chOff x="0" y="0"/>
            <a:chExt cx="8217500" cy="1254859"/>
          </a:xfrm>
        </p:grpSpPr>
        <p:cxnSp>
          <p:nvCxnSpPr>
            <p:cNvPr id="281" name="Google Shape;281;p28"/>
            <p:cNvCxnSpPr/>
            <p:nvPr/>
          </p:nvCxnSpPr>
          <p:spPr>
            <a:xfrm>
              <a:off x="1281452" y="1191359"/>
              <a:ext cx="6936048" cy="0"/>
            </a:xfrm>
            <a:prstGeom prst="straightConnector1">
              <a:avLst/>
            </a:prstGeom>
            <a:noFill/>
            <a:ln cap="rnd" cmpd="sng" w="63500">
              <a:solidFill>
                <a:srgbClr val="2B3340">
                  <a:alpha val="24705"/>
                </a:srgbClr>
              </a:solidFill>
              <a:prstDash val="dot"/>
              <a:round/>
              <a:headEnd len="sm" w="sm" type="none"/>
              <a:tailEnd len="sm" w="sm" type="none"/>
            </a:ln>
          </p:spPr>
        </p:cxnSp>
        <p:sp>
          <p:nvSpPr>
            <p:cNvPr id="282" name="Google Shape;282;p28"/>
            <p:cNvSpPr/>
            <p:nvPr/>
          </p:nvSpPr>
          <p:spPr>
            <a:xfrm>
              <a:off x="0" y="0"/>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8"/>
            <p:cNvSpPr txBox="1"/>
            <p:nvPr/>
          </p:nvSpPr>
          <p:spPr>
            <a:xfrm>
              <a:off x="121826" y="230555"/>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Literata"/>
                  <a:ea typeface="Literata"/>
                  <a:cs typeface="Literata"/>
                  <a:sym typeface="Literata"/>
                </a:rPr>
                <a:t>02</a:t>
              </a:r>
              <a:endParaRPr/>
            </a:p>
          </p:txBody>
        </p:sp>
      </p:grpSp>
      <p:grpSp>
        <p:nvGrpSpPr>
          <p:cNvPr id="284" name="Google Shape;284;p28"/>
          <p:cNvGrpSpPr/>
          <p:nvPr/>
        </p:nvGrpSpPr>
        <p:grpSpPr>
          <a:xfrm>
            <a:off x="1028700" y="8317155"/>
            <a:ext cx="6163125" cy="941145"/>
            <a:chOff x="0" y="0"/>
            <a:chExt cx="8217500" cy="1254859"/>
          </a:xfrm>
        </p:grpSpPr>
        <p:cxnSp>
          <p:nvCxnSpPr>
            <p:cNvPr id="285" name="Google Shape;285;p28"/>
            <p:cNvCxnSpPr/>
            <p:nvPr/>
          </p:nvCxnSpPr>
          <p:spPr>
            <a:xfrm>
              <a:off x="1281452" y="1191359"/>
              <a:ext cx="6936048" cy="0"/>
            </a:xfrm>
            <a:prstGeom prst="straightConnector1">
              <a:avLst/>
            </a:prstGeom>
            <a:noFill/>
            <a:ln cap="rnd" cmpd="sng" w="63500">
              <a:solidFill>
                <a:srgbClr val="2B3340">
                  <a:alpha val="24705"/>
                </a:srgbClr>
              </a:solidFill>
              <a:prstDash val="dot"/>
              <a:round/>
              <a:headEnd len="sm" w="sm" type="none"/>
              <a:tailEnd len="sm" w="sm" type="none"/>
            </a:ln>
          </p:spPr>
        </p:cxnSp>
        <p:sp>
          <p:nvSpPr>
            <p:cNvPr id="286" name="Google Shape;286;p28"/>
            <p:cNvSpPr/>
            <p:nvPr/>
          </p:nvSpPr>
          <p:spPr>
            <a:xfrm>
              <a:off x="0" y="0"/>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8"/>
            <p:cNvSpPr txBox="1"/>
            <p:nvPr/>
          </p:nvSpPr>
          <p:spPr>
            <a:xfrm>
              <a:off x="121826" y="230555"/>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Literata"/>
                  <a:ea typeface="Literata"/>
                  <a:cs typeface="Literata"/>
                  <a:sym typeface="Literata"/>
                </a:rPr>
                <a:t>03</a:t>
              </a:r>
              <a:endParaRPr/>
            </a:p>
          </p:txBody>
        </p:sp>
      </p:grpSp>
      <p:sp>
        <p:nvSpPr>
          <p:cNvPr id="288" name="Google Shape;288;p28"/>
          <p:cNvSpPr/>
          <p:nvPr/>
        </p:nvSpPr>
        <p:spPr>
          <a:xfrm>
            <a:off x="12700488" y="-2487630"/>
            <a:ext cx="6369572" cy="6237392"/>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E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8"/>
          <p:cNvSpPr/>
          <p:nvPr/>
        </p:nvSpPr>
        <p:spPr>
          <a:xfrm>
            <a:off x="9458097" y="2522968"/>
            <a:ext cx="4662526" cy="4565770"/>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E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8"/>
          <p:cNvSpPr/>
          <p:nvPr/>
        </p:nvSpPr>
        <p:spPr>
          <a:xfrm>
            <a:off x="13482548" y="350915"/>
            <a:ext cx="4805452" cy="9936085"/>
          </a:xfrm>
          <a:custGeom>
            <a:rect b="b" l="l" r="r" t="t"/>
            <a:pathLst>
              <a:path extrusionOk="0" h="9936085" w="4805452">
                <a:moveTo>
                  <a:pt x="0" y="0"/>
                </a:moveTo>
                <a:lnTo>
                  <a:pt x="4805452" y="0"/>
                </a:lnTo>
                <a:lnTo>
                  <a:pt x="4805452" y="9936085"/>
                </a:lnTo>
                <a:lnTo>
                  <a:pt x="0" y="9936085"/>
                </a:lnTo>
                <a:lnTo>
                  <a:pt x="0" y="0"/>
                </a:lnTo>
                <a:close/>
              </a:path>
            </a:pathLst>
          </a:custGeom>
          <a:blipFill rotWithShape="1">
            <a:blip r:embed="rId3">
              <a:alphaModFix/>
            </a:blip>
            <a:stretch>
              <a:fillRect b="0" l="0" r="0" t="0"/>
            </a:stretch>
          </a:blipFill>
          <a:ln>
            <a:noFill/>
          </a:ln>
        </p:spPr>
      </p:sp>
      <p:sp>
        <p:nvSpPr>
          <p:cNvPr id="291" name="Google Shape;291;p28"/>
          <p:cNvSpPr/>
          <p:nvPr/>
        </p:nvSpPr>
        <p:spPr>
          <a:xfrm flipH="1">
            <a:off x="9863304" y="3999396"/>
            <a:ext cx="3134278" cy="6178684"/>
          </a:xfrm>
          <a:custGeom>
            <a:rect b="b" l="l" r="r" t="t"/>
            <a:pathLst>
              <a:path extrusionOk="0" h="6178684" w="3134278">
                <a:moveTo>
                  <a:pt x="3134278" y="0"/>
                </a:moveTo>
                <a:lnTo>
                  <a:pt x="0" y="0"/>
                </a:lnTo>
                <a:lnTo>
                  <a:pt x="0" y="6178684"/>
                </a:lnTo>
                <a:lnTo>
                  <a:pt x="3134278" y="6178684"/>
                </a:lnTo>
                <a:lnTo>
                  <a:pt x="3134278" y="0"/>
                </a:lnTo>
                <a:close/>
              </a:path>
            </a:pathLst>
          </a:custGeom>
          <a:blipFill rotWithShape="1">
            <a:blip r:embed="rId4">
              <a:alphaModFix/>
            </a:blip>
            <a:stretch>
              <a:fillRect b="0" l="0" r="0" t="0"/>
            </a:stretch>
          </a:blipFill>
          <a:ln>
            <a:noFill/>
          </a:ln>
        </p:spPr>
      </p:sp>
      <p:sp>
        <p:nvSpPr>
          <p:cNvPr id="292" name="Google Shape;292;p28"/>
          <p:cNvSpPr txBox="1"/>
          <p:nvPr/>
        </p:nvSpPr>
        <p:spPr>
          <a:xfrm>
            <a:off x="1576515" y="-891678"/>
            <a:ext cx="7099522" cy="4930246"/>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rgbClr val="C00000"/>
              </a:buClr>
              <a:buSzPts val="5400"/>
              <a:buFont typeface="Calibri"/>
              <a:buNone/>
            </a:pPr>
            <a:r>
              <a:rPr b="1" lang="en-US" sz="7200">
                <a:solidFill>
                  <a:srgbClr val="C00000"/>
                </a:solidFill>
                <a:latin typeface="Candara"/>
                <a:ea typeface="Candara"/>
                <a:cs typeface="Candara"/>
                <a:sym typeface="Candara"/>
              </a:rPr>
              <a:t>JOHN LOCKE</a:t>
            </a:r>
            <a:endParaRPr/>
          </a:p>
        </p:txBody>
      </p:sp>
      <p:sp>
        <p:nvSpPr>
          <p:cNvPr id="293" name="Google Shape;293;p28"/>
          <p:cNvSpPr txBox="1"/>
          <p:nvPr/>
        </p:nvSpPr>
        <p:spPr>
          <a:xfrm>
            <a:off x="10583136" y="1267009"/>
            <a:ext cx="6970144" cy="5543118"/>
          </a:xfrm>
          <a:prstGeom prst="rect">
            <a:avLst/>
          </a:prstGeom>
          <a:noFill/>
          <a:ln>
            <a:noFill/>
          </a:ln>
        </p:spPr>
        <p:txBody>
          <a:bodyPr anchorCtr="0" anchor="ctr" bIns="45700" lIns="91425" spcFirstLastPara="1" rIns="91425" wrap="square" tIns="45700">
            <a:noAutofit/>
          </a:bodyPr>
          <a:lstStyle/>
          <a:p>
            <a:pPr indent="-25400" lvl="0" marL="228600" marR="0" rtl="0" algn="just">
              <a:lnSpc>
                <a:spcPct val="90000"/>
              </a:lnSpc>
              <a:spcBef>
                <a:spcPts val="1000"/>
              </a:spcBef>
              <a:spcAft>
                <a:spcPts val="0"/>
              </a:spcAft>
              <a:buClr>
                <a:schemeClr val="dk1"/>
              </a:buClr>
              <a:buSzPts val="3200"/>
              <a:buFont typeface="Arial"/>
              <a:buNone/>
            </a:pPr>
            <a:r>
              <a:t/>
            </a:r>
            <a:endParaRPr sz="3200">
              <a:solidFill>
                <a:schemeClr val="dk1"/>
              </a:solidFill>
              <a:latin typeface="Calibri"/>
              <a:ea typeface="Calibri"/>
              <a:cs typeface="Calibri"/>
              <a:sym typeface="Calibri"/>
            </a:endParaRPr>
          </a:p>
        </p:txBody>
      </p:sp>
      <p:sp>
        <p:nvSpPr>
          <p:cNvPr id="294" name="Google Shape;294;p28"/>
          <p:cNvSpPr txBox="1"/>
          <p:nvPr/>
        </p:nvSpPr>
        <p:spPr>
          <a:xfrm>
            <a:off x="2296445" y="3333672"/>
            <a:ext cx="7315520"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andara"/>
                <a:ea typeface="Candara"/>
                <a:cs typeface="Candara"/>
                <a:sym typeface="Candara"/>
              </a:rPr>
              <a:t>Believed that the mind of an infant is a </a:t>
            </a:r>
            <a:r>
              <a:rPr b="1" lang="en-US" sz="2800">
                <a:solidFill>
                  <a:schemeClr val="dk1"/>
                </a:solidFill>
                <a:latin typeface="Candara"/>
                <a:ea typeface="Candara"/>
                <a:cs typeface="Candara"/>
                <a:sym typeface="Candara"/>
              </a:rPr>
              <a:t>tabula rasa</a:t>
            </a:r>
            <a:r>
              <a:rPr lang="en-US" sz="2800">
                <a:solidFill>
                  <a:schemeClr val="dk1"/>
                </a:solidFill>
                <a:latin typeface="Candara"/>
                <a:ea typeface="Candara"/>
                <a:cs typeface="Candara"/>
                <a:sym typeface="Candara"/>
              </a:rPr>
              <a:t>, or “blank slate,” and that children have no inborn tendencies.</a:t>
            </a:r>
            <a:endParaRPr/>
          </a:p>
        </p:txBody>
      </p:sp>
      <p:sp>
        <p:nvSpPr>
          <p:cNvPr id="295" name="Google Shape;295;p28"/>
          <p:cNvSpPr txBox="1"/>
          <p:nvPr/>
        </p:nvSpPr>
        <p:spPr>
          <a:xfrm>
            <a:off x="2424316" y="5133109"/>
            <a:ext cx="7085056" cy="224676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andara"/>
                <a:ea typeface="Candara"/>
                <a:cs typeface="Candara"/>
                <a:sym typeface="Candara"/>
              </a:rPr>
              <a:t>In other words, children are neither inherently good nor inherently bad, and how they turn out depends entirely on their worldly experiences. </a:t>
            </a:r>
            <a:endParaRPr/>
          </a:p>
          <a:p>
            <a:pPr indent="0" lvl="0" marL="0" marR="0" rtl="0" algn="l">
              <a:spcBef>
                <a:spcPts val="0"/>
              </a:spcBef>
              <a:spcAft>
                <a:spcPts val="0"/>
              </a:spcAft>
              <a:buNone/>
            </a:pPr>
            <a:r>
              <a:t/>
            </a:r>
            <a:endParaRPr sz="2800">
              <a:solidFill>
                <a:schemeClr val="dk1"/>
              </a:solidFill>
              <a:latin typeface="Candara"/>
              <a:ea typeface="Candara"/>
              <a:cs typeface="Candara"/>
              <a:sym typeface="Candara"/>
            </a:endParaRPr>
          </a:p>
        </p:txBody>
      </p:sp>
      <p:sp>
        <p:nvSpPr>
          <p:cNvPr id="296" name="Google Shape;296;p28"/>
          <p:cNvSpPr txBox="1"/>
          <p:nvPr/>
        </p:nvSpPr>
        <p:spPr>
          <a:xfrm>
            <a:off x="2372965" y="7745704"/>
            <a:ext cx="7398970" cy="181588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andara"/>
                <a:ea typeface="Candara"/>
                <a:cs typeface="Candara"/>
                <a:sym typeface="Candara"/>
              </a:rPr>
              <a:t>He believed that the child’s role is passive because the mind of an infant is a blank slate on which experience writes its lessons. </a:t>
            </a:r>
            <a:endParaRPr/>
          </a:p>
          <a:p>
            <a:pPr indent="0" lvl="0" marL="0" marR="0" rtl="0" algn="l">
              <a:spcBef>
                <a:spcPts val="0"/>
              </a:spcBef>
              <a:spcAft>
                <a:spcPts val="0"/>
              </a:spcAft>
              <a:buNone/>
            </a:pPr>
            <a:r>
              <a:t/>
            </a:r>
            <a:endParaRPr sz="2800">
              <a:solidFill>
                <a:schemeClr val="dk1"/>
              </a:solidFill>
              <a:latin typeface="Candara"/>
              <a:ea typeface="Candara"/>
              <a:cs typeface="Candara"/>
              <a:sym typeface="Candar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9"/>
          <p:cNvSpPr/>
          <p:nvPr/>
        </p:nvSpPr>
        <p:spPr>
          <a:xfrm>
            <a:off x="1707030" y="4272559"/>
            <a:ext cx="6173730" cy="6045614"/>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BCA6">
              <a:alpha val="42352"/>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9"/>
          <p:cNvSpPr/>
          <p:nvPr/>
        </p:nvSpPr>
        <p:spPr>
          <a:xfrm>
            <a:off x="1447567" y="3213955"/>
            <a:ext cx="6210681" cy="6791004"/>
          </a:xfrm>
          <a:custGeom>
            <a:rect b="b" l="l" r="r" t="t"/>
            <a:pathLst>
              <a:path extrusionOk="0" h="6791004" w="6210681">
                <a:moveTo>
                  <a:pt x="0" y="0"/>
                </a:moveTo>
                <a:lnTo>
                  <a:pt x="6210682" y="0"/>
                </a:lnTo>
                <a:lnTo>
                  <a:pt x="6210682" y="6791004"/>
                </a:lnTo>
                <a:lnTo>
                  <a:pt x="0" y="6791004"/>
                </a:lnTo>
                <a:lnTo>
                  <a:pt x="0" y="0"/>
                </a:lnTo>
                <a:close/>
              </a:path>
            </a:pathLst>
          </a:custGeom>
          <a:blipFill rotWithShape="1">
            <a:blip r:embed="rId3">
              <a:alphaModFix/>
            </a:blip>
            <a:stretch>
              <a:fillRect b="0" l="0" r="0" t="0"/>
            </a:stretch>
          </a:blipFill>
          <a:ln>
            <a:noFill/>
          </a:ln>
        </p:spPr>
      </p:sp>
      <p:cxnSp>
        <p:nvCxnSpPr>
          <p:cNvPr id="304" name="Google Shape;304;p29"/>
          <p:cNvCxnSpPr/>
          <p:nvPr/>
        </p:nvCxnSpPr>
        <p:spPr>
          <a:xfrm rot="-5400000">
            <a:off x="3428175" y="5249865"/>
            <a:ext cx="11384025" cy="0"/>
          </a:xfrm>
          <a:prstGeom prst="straightConnector1">
            <a:avLst/>
          </a:prstGeom>
          <a:noFill/>
          <a:ln cap="rnd" cmpd="sng" w="47625">
            <a:solidFill>
              <a:srgbClr val="2B3340">
                <a:alpha val="24705"/>
              </a:srgbClr>
            </a:solidFill>
            <a:prstDash val="dot"/>
            <a:round/>
            <a:headEnd len="sm" w="sm" type="none"/>
            <a:tailEnd len="sm" w="sm" type="none"/>
          </a:ln>
        </p:spPr>
      </p:cxnSp>
      <p:grpSp>
        <p:nvGrpSpPr>
          <p:cNvPr id="305" name="Google Shape;305;p29"/>
          <p:cNvGrpSpPr/>
          <p:nvPr/>
        </p:nvGrpSpPr>
        <p:grpSpPr>
          <a:xfrm>
            <a:off x="9283934" y="1714500"/>
            <a:ext cx="8043860" cy="941957"/>
            <a:chOff x="-1359482" y="729030"/>
            <a:chExt cx="10725148" cy="1255942"/>
          </a:xfrm>
        </p:grpSpPr>
        <p:cxnSp>
          <p:nvCxnSpPr>
            <p:cNvPr id="306" name="Google Shape;306;p29"/>
            <p:cNvCxnSpPr/>
            <p:nvPr/>
          </p:nvCxnSpPr>
          <p:spPr>
            <a:xfrm flipH="1" rot="10800000">
              <a:off x="178994" y="1983889"/>
              <a:ext cx="9186672" cy="1083"/>
            </a:xfrm>
            <a:prstGeom prst="straightConnector1">
              <a:avLst/>
            </a:prstGeom>
            <a:noFill/>
            <a:ln cap="rnd" cmpd="sng" w="63500">
              <a:solidFill>
                <a:srgbClr val="2B3340">
                  <a:alpha val="24705"/>
                </a:srgbClr>
              </a:solidFill>
              <a:prstDash val="dot"/>
              <a:round/>
              <a:headEnd len="sm" w="sm" type="none"/>
              <a:tailEnd len="sm" w="sm" type="none"/>
            </a:ln>
          </p:spPr>
        </p:cxnSp>
        <p:sp>
          <p:nvSpPr>
            <p:cNvPr id="307" name="Google Shape;307;p29"/>
            <p:cNvSpPr/>
            <p:nvPr/>
          </p:nvSpPr>
          <p:spPr>
            <a:xfrm>
              <a:off x="-1359482" y="729030"/>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9"/>
            <p:cNvSpPr txBox="1"/>
            <p:nvPr/>
          </p:nvSpPr>
          <p:spPr>
            <a:xfrm>
              <a:off x="-1237657" y="959584"/>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Literata"/>
                  <a:ea typeface="Literata"/>
                  <a:cs typeface="Literata"/>
                  <a:sym typeface="Literata"/>
                </a:rPr>
                <a:t>01</a:t>
              </a:r>
              <a:endParaRPr/>
            </a:p>
          </p:txBody>
        </p:sp>
      </p:grpSp>
      <p:grpSp>
        <p:nvGrpSpPr>
          <p:cNvPr id="309" name="Google Shape;309;p29"/>
          <p:cNvGrpSpPr/>
          <p:nvPr/>
        </p:nvGrpSpPr>
        <p:grpSpPr>
          <a:xfrm>
            <a:off x="9285547" y="4768164"/>
            <a:ext cx="8116445" cy="1428984"/>
            <a:chOff x="-1357332" y="2463778"/>
            <a:chExt cx="10821927" cy="1905310"/>
          </a:xfrm>
        </p:grpSpPr>
        <p:cxnSp>
          <p:nvCxnSpPr>
            <p:cNvPr id="310" name="Google Shape;310;p29"/>
            <p:cNvCxnSpPr/>
            <p:nvPr/>
          </p:nvCxnSpPr>
          <p:spPr>
            <a:xfrm flipH="1" rot="10800000">
              <a:off x="2668" y="4323191"/>
              <a:ext cx="9461927" cy="45897"/>
            </a:xfrm>
            <a:prstGeom prst="straightConnector1">
              <a:avLst/>
            </a:prstGeom>
            <a:noFill/>
            <a:ln cap="rnd" cmpd="sng" w="63500">
              <a:solidFill>
                <a:srgbClr val="2B3340">
                  <a:alpha val="24705"/>
                </a:srgbClr>
              </a:solidFill>
              <a:prstDash val="dot"/>
              <a:round/>
              <a:headEnd len="sm" w="sm" type="none"/>
              <a:tailEnd len="sm" w="sm" type="none"/>
            </a:ln>
          </p:spPr>
        </p:cxnSp>
        <p:sp>
          <p:nvSpPr>
            <p:cNvPr id="311" name="Google Shape;311;p29"/>
            <p:cNvSpPr/>
            <p:nvPr/>
          </p:nvSpPr>
          <p:spPr>
            <a:xfrm>
              <a:off x="-1357332" y="2463778"/>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9"/>
            <p:cNvSpPr txBox="1"/>
            <p:nvPr/>
          </p:nvSpPr>
          <p:spPr>
            <a:xfrm>
              <a:off x="-1235507" y="2694332"/>
              <a:ext cx="1037800" cy="657224"/>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Literata"/>
                  <a:ea typeface="Literata"/>
                  <a:cs typeface="Literata"/>
                  <a:sym typeface="Literata"/>
                </a:rPr>
                <a:t>02</a:t>
              </a:r>
              <a:endParaRPr/>
            </a:p>
          </p:txBody>
        </p:sp>
      </p:grpSp>
      <p:grpSp>
        <p:nvGrpSpPr>
          <p:cNvPr id="313" name="Google Shape;313;p29"/>
          <p:cNvGrpSpPr/>
          <p:nvPr/>
        </p:nvGrpSpPr>
        <p:grpSpPr>
          <a:xfrm>
            <a:off x="9433825" y="8063485"/>
            <a:ext cx="8300831" cy="1424521"/>
            <a:chOff x="-1159628" y="4520739"/>
            <a:chExt cx="11067776" cy="1899360"/>
          </a:xfrm>
        </p:grpSpPr>
        <p:cxnSp>
          <p:nvCxnSpPr>
            <p:cNvPr id="314" name="Google Shape;314;p29"/>
            <p:cNvCxnSpPr/>
            <p:nvPr/>
          </p:nvCxnSpPr>
          <p:spPr>
            <a:xfrm>
              <a:off x="352967" y="6420099"/>
              <a:ext cx="9555181" cy="0"/>
            </a:xfrm>
            <a:prstGeom prst="straightConnector1">
              <a:avLst/>
            </a:prstGeom>
            <a:noFill/>
            <a:ln cap="rnd" cmpd="sng" w="63500">
              <a:solidFill>
                <a:srgbClr val="2B3340">
                  <a:alpha val="24705"/>
                </a:srgbClr>
              </a:solidFill>
              <a:prstDash val="dot"/>
              <a:round/>
              <a:headEnd len="sm" w="sm" type="none"/>
              <a:tailEnd len="sm" w="sm" type="none"/>
            </a:ln>
          </p:spPr>
        </p:cxnSp>
        <p:sp>
          <p:nvSpPr>
            <p:cNvPr id="315" name="Google Shape;315;p29"/>
            <p:cNvSpPr/>
            <p:nvPr/>
          </p:nvSpPr>
          <p:spPr>
            <a:xfrm>
              <a:off x="-1159628" y="4520739"/>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9"/>
            <p:cNvSpPr txBox="1"/>
            <p:nvPr/>
          </p:nvSpPr>
          <p:spPr>
            <a:xfrm>
              <a:off x="-1037803" y="4751294"/>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Literata"/>
                  <a:ea typeface="Literata"/>
                  <a:cs typeface="Literata"/>
                  <a:sym typeface="Literata"/>
                </a:rPr>
                <a:t>03</a:t>
              </a:r>
              <a:endParaRPr/>
            </a:p>
          </p:txBody>
        </p:sp>
      </p:grpSp>
      <p:sp>
        <p:nvSpPr>
          <p:cNvPr id="317" name="Google Shape;317;p29"/>
          <p:cNvSpPr txBox="1"/>
          <p:nvPr/>
        </p:nvSpPr>
        <p:spPr>
          <a:xfrm>
            <a:off x="989228" y="681199"/>
            <a:ext cx="7357209" cy="2760098"/>
          </a:xfrm>
          <a:prstGeom prst="rect">
            <a:avLst/>
          </a:prstGeom>
          <a:noFill/>
          <a:ln>
            <a:noFill/>
          </a:ln>
        </p:spPr>
        <p:txBody>
          <a:bodyPr anchorCtr="0" anchor="ctr" bIns="45700" lIns="91425" spcFirstLastPara="1" rIns="91425" wrap="square" tIns="45700">
            <a:normAutofit fontScale="97500"/>
          </a:bodyPr>
          <a:lstStyle/>
          <a:p>
            <a:pPr indent="0" lvl="0" marL="0" marR="0" rtl="0" algn="ctr">
              <a:lnSpc>
                <a:spcPct val="90000"/>
              </a:lnSpc>
              <a:spcBef>
                <a:spcPts val="0"/>
              </a:spcBef>
              <a:spcAft>
                <a:spcPts val="0"/>
              </a:spcAft>
              <a:buClr>
                <a:schemeClr val="lt1"/>
              </a:buClr>
              <a:buSzPct val="102564"/>
              <a:buFont typeface="Calibri"/>
              <a:buNone/>
            </a:pPr>
            <a:r>
              <a:rPr b="1" lang="en-US" sz="4400">
                <a:solidFill>
                  <a:schemeClr val="dk1"/>
                </a:solidFill>
                <a:latin typeface="Candara"/>
                <a:ea typeface="Candara"/>
                <a:cs typeface="Candara"/>
                <a:sym typeface="Candara"/>
              </a:rPr>
              <a:t>Children as Subjects of Study: Baby Biographies and Diaries</a:t>
            </a:r>
            <a:endParaRPr/>
          </a:p>
        </p:txBody>
      </p:sp>
      <p:sp>
        <p:nvSpPr>
          <p:cNvPr id="318" name="Google Shape;318;p29"/>
          <p:cNvSpPr txBox="1"/>
          <p:nvPr/>
        </p:nvSpPr>
        <p:spPr>
          <a:xfrm>
            <a:off x="10299599" y="1075594"/>
            <a:ext cx="7166386" cy="156966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n-US" sz="2400">
                <a:solidFill>
                  <a:schemeClr val="dk1"/>
                </a:solidFill>
                <a:latin typeface="Candara"/>
                <a:ea typeface="Candara"/>
                <a:cs typeface="Candara"/>
                <a:sym typeface="Candara"/>
              </a:rPr>
              <a:t>Charles Darwin</a:t>
            </a:r>
            <a:r>
              <a:rPr lang="en-US" sz="2400">
                <a:solidFill>
                  <a:schemeClr val="dk1"/>
                </a:solidFill>
                <a:latin typeface="Candara"/>
                <a:ea typeface="Candara"/>
                <a:cs typeface="Candara"/>
                <a:sym typeface="Candara"/>
              </a:rPr>
              <a:t>, who made daily records of the early development of his son, curiosity about child development stemmed from his theory of evolution. </a:t>
            </a:r>
            <a:endParaRPr/>
          </a:p>
          <a:p>
            <a:pPr indent="0" lvl="0" marL="0" marR="0" rtl="0" algn="just">
              <a:spcBef>
                <a:spcPts val="0"/>
              </a:spcBef>
              <a:spcAft>
                <a:spcPts val="0"/>
              </a:spcAft>
              <a:buNone/>
            </a:pPr>
            <a:r>
              <a:t/>
            </a:r>
            <a:endParaRPr sz="2400">
              <a:solidFill>
                <a:schemeClr val="dk1"/>
              </a:solidFill>
              <a:latin typeface="Candara"/>
              <a:ea typeface="Candara"/>
              <a:cs typeface="Candara"/>
              <a:sym typeface="Candara"/>
            </a:endParaRPr>
          </a:p>
        </p:txBody>
      </p:sp>
      <p:sp>
        <p:nvSpPr>
          <p:cNvPr id="319" name="Google Shape;319;p29"/>
          <p:cNvSpPr txBox="1"/>
          <p:nvPr/>
        </p:nvSpPr>
        <p:spPr>
          <a:xfrm>
            <a:off x="10359615" y="3746018"/>
            <a:ext cx="7166386" cy="2308324"/>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n-US" sz="2400">
                <a:solidFill>
                  <a:schemeClr val="dk1"/>
                </a:solidFill>
                <a:latin typeface="Candara"/>
                <a:ea typeface="Candara"/>
                <a:cs typeface="Candara"/>
                <a:sym typeface="Candara"/>
              </a:rPr>
              <a:t>Clara and William Stern </a:t>
            </a:r>
            <a:r>
              <a:rPr lang="en-US" sz="2400">
                <a:solidFill>
                  <a:schemeClr val="dk1"/>
                </a:solidFill>
                <a:latin typeface="Candara"/>
                <a:ea typeface="Candara"/>
                <a:cs typeface="Candara"/>
                <a:sym typeface="Candara"/>
              </a:rPr>
              <a:t>kept one of the first systematic diaries on the psychological development of their three children, Hilde, Günther, and Eva, born in 1900, 1902, and 1904, respectively, led to a book Die Kindersprache [Children’s talk], which became a classic in the language acquisition literature.</a:t>
            </a:r>
            <a:endParaRPr/>
          </a:p>
        </p:txBody>
      </p:sp>
      <p:sp>
        <p:nvSpPr>
          <p:cNvPr id="320" name="Google Shape;320;p29"/>
          <p:cNvSpPr txBox="1"/>
          <p:nvPr/>
        </p:nvSpPr>
        <p:spPr>
          <a:xfrm>
            <a:off x="10472427" y="7391447"/>
            <a:ext cx="7361957" cy="1938992"/>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n-US" sz="2400">
                <a:solidFill>
                  <a:schemeClr val="dk1"/>
                </a:solidFill>
                <a:latin typeface="Candara"/>
                <a:ea typeface="Candara"/>
                <a:cs typeface="Candara"/>
                <a:sym typeface="Candara"/>
              </a:rPr>
              <a:t>Jean Piaget</a:t>
            </a:r>
            <a:r>
              <a:rPr lang="en-US" sz="2400">
                <a:solidFill>
                  <a:schemeClr val="dk1"/>
                </a:solidFill>
                <a:latin typeface="Candara"/>
                <a:ea typeface="Candara"/>
                <a:cs typeface="Candara"/>
                <a:sym typeface="Candara"/>
              </a:rPr>
              <a:t>, a famous Swiss psychologist, observed and recorded the development of his three children, Jacqueline, Lucienne, and Laurent, developed a more fine-grained methods for studying the development of logical thinking in children (Cognitive development).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0"/>
          <p:cNvSpPr/>
          <p:nvPr/>
        </p:nvSpPr>
        <p:spPr>
          <a:xfrm>
            <a:off x="11494088" y="362903"/>
            <a:ext cx="5629269" cy="3868875"/>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E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0"/>
          <p:cNvSpPr/>
          <p:nvPr/>
        </p:nvSpPr>
        <p:spPr>
          <a:xfrm flipH="1">
            <a:off x="12944118" y="1028700"/>
            <a:ext cx="4315182" cy="8086016"/>
          </a:xfrm>
          <a:custGeom>
            <a:rect b="b" l="l" r="r" t="t"/>
            <a:pathLst>
              <a:path extrusionOk="0" h="8086016" w="3028580">
                <a:moveTo>
                  <a:pt x="3028580" y="0"/>
                </a:moveTo>
                <a:lnTo>
                  <a:pt x="0" y="0"/>
                </a:lnTo>
                <a:lnTo>
                  <a:pt x="0" y="8086016"/>
                </a:lnTo>
                <a:lnTo>
                  <a:pt x="3028580" y="8086016"/>
                </a:lnTo>
                <a:lnTo>
                  <a:pt x="3028580" y="0"/>
                </a:lnTo>
                <a:close/>
              </a:path>
            </a:pathLst>
          </a:custGeom>
          <a:blipFill rotWithShape="1">
            <a:blip r:embed="rId3">
              <a:alphaModFix/>
            </a:blip>
            <a:stretch>
              <a:fillRect b="0" l="0" r="0" t="0"/>
            </a:stretch>
          </a:blipFill>
          <a:ln>
            <a:noFill/>
          </a:ln>
        </p:spPr>
      </p:sp>
      <p:grpSp>
        <p:nvGrpSpPr>
          <p:cNvPr id="327" name="Google Shape;327;p30"/>
          <p:cNvGrpSpPr/>
          <p:nvPr/>
        </p:nvGrpSpPr>
        <p:grpSpPr>
          <a:xfrm>
            <a:off x="-125639" y="4405310"/>
            <a:ext cx="18615478" cy="5881690"/>
            <a:chOff x="0" y="0"/>
            <a:chExt cx="24820637" cy="7842253"/>
          </a:xfrm>
        </p:grpSpPr>
        <p:sp>
          <p:nvSpPr>
            <p:cNvPr id="328" name="Google Shape;328;p30"/>
            <p:cNvSpPr/>
            <p:nvPr/>
          </p:nvSpPr>
          <p:spPr>
            <a:xfrm>
              <a:off x="167519" y="63500"/>
              <a:ext cx="24384000" cy="7778753"/>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9" name="Google Shape;329;p30"/>
            <p:cNvCxnSpPr/>
            <p:nvPr/>
          </p:nvCxnSpPr>
          <p:spPr>
            <a:xfrm>
              <a:off x="0" y="0"/>
              <a:ext cx="24820637" cy="0"/>
            </a:xfrm>
            <a:prstGeom prst="straightConnector1">
              <a:avLst/>
            </a:prstGeom>
            <a:noFill/>
            <a:ln cap="rnd" cmpd="sng" w="63500">
              <a:solidFill>
                <a:srgbClr val="2B3340">
                  <a:alpha val="24705"/>
                </a:srgbClr>
              </a:solidFill>
              <a:prstDash val="dot"/>
              <a:round/>
              <a:headEnd len="sm" w="sm" type="none"/>
              <a:tailEnd len="sm" w="sm" type="none"/>
            </a:ln>
          </p:spPr>
        </p:cxnSp>
      </p:grpSp>
      <p:sp>
        <p:nvSpPr>
          <p:cNvPr id="330" name="Google Shape;330;p30"/>
          <p:cNvSpPr txBox="1"/>
          <p:nvPr/>
        </p:nvSpPr>
        <p:spPr>
          <a:xfrm>
            <a:off x="12429416" y="4551411"/>
            <a:ext cx="5344584" cy="2344231"/>
          </a:xfrm>
          <a:prstGeom prst="rect">
            <a:avLst/>
          </a:prstGeom>
          <a:noFill/>
          <a:ln>
            <a:noFill/>
          </a:ln>
        </p:spPr>
        <p:txBody>
          <a:bodyPr anchorCtr="0" anchor="t" bIns="0" lIns="0" spcFirstLastPara="1" rIns="0" wrap="square" tIns="0">
            <a:spAutoFit/>
          </a:bodyPr>
          <a:lstStyle/>
          <a:p>
            <a:pPr indent="-228600" lvl="0" marL="228600" marR="0" rtl="0" algn="ctr">
              <a:lnSpc>
                <a:spcPct val="90000"/>
              </a:lnSpc>
              <a:spcBef>
                <a:spcPts val="0"/>
              </a:spcBef>
              <a:spcAft>
                <a:spcPts val="0"/>
              </a:spcAft>
              <a:buNone/>
            </a:pPr>
            <a:r>
              <a:rPr b="1" lang="en-US" sz="3200">
                <a:solidFill>
                  <a:schemeClr val="dk1"/>
                </a:solidFill>
                <a:latin typeface="Candara"/>
                <a:ea typeface="Candara"/>
                <a:cs typeface="Candara"/>
                <a:sym typeface="Candara"/>
              </a:rPr>
              <a:t>CASE STUDIES</a:t>
            </a:r>
            <a:endParaRPr/>
          </a:p>
          <a:p>
            <a:pPr indent="-228600" lvl="0" marL="228600" marR="0" rtl="0" algn="ctr">
              <a:lnSpc>
                <a:spcPct val="90000"/>
              </a:lnSpc>
              <a:spcBef>
                <a:spcPts val="1000"/>
              </a:spcBef>
              <a:spcAft>
                <a:spcPts val="0"/>
              </a:spcAft>
              <a:buNone/>
            </a:pPr>
            <a:r>
              <a:rPr lang="en-US" sz="3200">
                <a:solidFill>
                  <a:schemeClr val="dk1"/>
                </a:solidFill>
                <a:latin typeface="Candara"/>
                <a:ea typeface="Candara"/>
                <a:cs typeface="Candara"/>
                <a:sym typeface="Candara"/>
              </a:rPr>
              <a:t>extensive information about the life of an individual and then tests developmental hypotheses</a:t>
            </a:r>
            <a:endParaRPr/>
          </a:p>
        </p:txBody>
      </p:sp>
      <p:cxnSp>
        <p:nvCxnSpPr>
          <p:cNvPr id="331" name="Google Shape;331;p30"/>
          <p:cNvCxnSpPr/>
          <p:nvPr/>
        </p:nvCxnSpPr>
        <p:spPr>
          <a:xfrm rot="-5400000">
            <a:off x="2809460" y="7699788"/>
            <a:ext cx="6588955"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332" name="Google Shape;332;p30"/>
          <p:cNvCxnSpPr/>
          <p:nvPr/>
        </p:nvCxnSpPr>
        <p:spPr>
          <a:xfrm rot="-5400000">
            <a:off x="8889585" y="7699788"/>
            <a:ext cx="6588955" cy="0"/>
          </a:xfrm>
          <a:prstGeom prst="straightConnector1">
            <a:avLst/>
          </a:prstGeom>
          <a:noFill/>
          <a:ln cap="rnd" cmpd="sng" w="47625">
            <a:solidFill>
              <a:srgbClr val="2B3340">
                <a:alpha val="24705"/>
              </a:srgbClr>
            </a:solidFill>
            <a:prstDash val="dot"/>
            <a:round/>
            <a:headEnd len="sm" w="sm" type="none"/>
            <a:tailEnd len="sm" w="sm" type="none"/>
          </a:ln>
        </p:spPr>
      </p:cxnSp>
      <p:sp>
        <p:nvSpPr>
          <p:cNvPr id="333" name="Google Shape;333;p30"/>
          <p:cNvSpPr txBox="1"/>
          <p:nvPr/>
        </p:nvSpPr>
        <p:spPr>
          <a:xfrm>
            <a:off x="1012247" y="1203325"/>
            <a:ext cx="10929708" cy="1106137"/>
          </a:xfrm>
          <a:prstGeom prst="rect">
            <a:avLst/>
          </a:prstGeom>
          <a:noFill/>
          <a:ln>
            <a:noFill/>
          </a:ln>
        </p:spPr>
        <p:txBody>
          <a:bodyPr anchorCtr="0" anchor="t" bIns="0" lIns="0" spcFirstLastPara="1" rIns="0" wrap="square" tIns="0">
            <a:spAutoFit/>
          </a:bodyPr>
          <a:lstStyle/>
          <a:p>
            <a:pPr indent="0" lvl="0" marL="0" marR="0" rtl="0" algn="l">
              <a:lnSpc>
                <a:spcPct val="177777"/>
              </a:lnSpc>
              <a:spcBef>
                <a:spcPts val="0"/>
              </a:spcBef>
              <a:spcAft>
                <a:spcPts val="0"/>
              </a:spcAft>
              <a:buNone/>
            </a:pPr>
            <a:r>
              <a:rPr b="1" lang="en-US" sz="5400">
                <a:solidFill>
                  <a:srgbClr val="2B3340"/>
                </a:solidFill>
                <a:latin typeface="Candara"/>
                <a:ea typeface="Candara"/>
                <a:cs typeface="Candara"/>
                <a:sym typeface="Candara"/>
              </a:rPr>
              <a:t>METHODS OF DATA COLLECTION</a:t>
            </a:r>
            <a:endParaRPr/>
          </a:p>
        </p:txBody>
      </p:sp>
      <p:sp>
        <p:nvSpPr>
          <p:cNvPr id="334" name="Google Shape;334;p30"/>
          <p:cNvSpPr txBox="1"/>
          <p:nvPr/>
        </p:nvSpPr>
        <p:spPr>
          <a:xfrm>
            <a:off x="735366" y="4904974"/>
            <a:ext cx="4608516" cy="886397"/>
          </a:xfrm>
          <a:prstGeom prst="rect">
            <a:avLst/>
          </a:prstGeom>
          <a:noFill/>
          <a:ln>
            <a:noFill/>
          </a:ln>
        </p:spPr>
        <p:txBody>
          <a:bodyPr anchorCtr="0" anchor="t" bIns="0" lIns="0" spcFirstLastPara="1" rIns="0" wrap="square" tIns="0">
            <a:spAutoFit/>
          </a:bodyPr>
          <a:lstStyle/>
          <a:p>
            <a:pPr indent="-228600" lvl="0" marL="228600" marR="0" rtl="0" algn="ctr">
              <a:lnSpc>
                <a:spcPct val="90000"/>
              </a:lnSpc>
              <a:spcBef>
                <a:spcPts val="0"/>
              </a:spcBef>
              <a:spcAft>
                <a:spcPts val="0"/>
              </a:spcAft>
              <a:buNone/>
            </a:pPr>
            <a:r>
              <a:rPr b="1" lang="en-US" sz="3200">
                <a:solidFill>
                  <a:schemeClr val="dk1"/>
                </a:solidFill>
                <a:latin typeface="Candara"/>
                <a:ea typeface="Candara"/>
                <a:cs typeface="Candara"/>
                <a:sym typeface="Candara"/>
              </a:rPr>
              <a:t>SELF-REPORT</a:t>
            </a:r>
            <a:endParaRPr/>
          </a:p>
          <a:p>
            <a:pPr indent="-228600" lvl="0" marL="228600" marR="0" rtl="0" algn="ctr">
              <a:lnSpc>
                <a:spcPct val="90000"/>
              </a:lnSpc>
              <a:spcBef>
                <a:spcPts val="0"/>
              </a:spcBef>
              <a:spcAft>
                <a:spcPts val="0"/>
              </a:spcAft>
              <a:buNone/>
            </a:pPr>
            <a:r>
              <a:rPr lang="en-US" sz="3200">
                <a:solidFill>
                  <a:schemeClr val="dk1"/>
                </a:solidFill>
                <a:latin typeface="Candara"/>
                <a:ea typeface="Candara"/>
                <a:cs typeface="Candara"/>
                <a:sym typeface="Candara"/>
              </a:rPr>
              <a:t>Structured interview</a:t>
            </a:r>
            <a:endParaRPr sz="3200">
              <a:solidFill>
                <a:schemeClr val="dk1"/>
              </a:solidFill>
              <a:latin typeface="Candara"/>
              <a:ea typeface="Candara"/>
              <a:cs typeface="Candara"/>
              <a:sym typeface="Candara"/>
            </a:endParaRPr>
          </a:p>
        </p:txBody>
      </p:sp>
      <p:sp>
        <p:nvSpPr>
          <p:cNvPr id="335" name="Google Shape;335;p30"/>
          <p:cNvSpPr txBox="1"/>
          <p:nvPr/>
        </p:nvSpPr>
        <p:spPr>
          <a:xfrm>
            <a:off x="6597378" y="4680801"/>
            <a:ext cx="4899751" cy="2787430"/>
          </a:xfrm>
          <a:prstGeom prst="rect">
            <a:avLst/>
          </a:prstGeom>
          <a:noFill/>
          <a:ln>
            <a:noFill/>
          </a:ln>
        </p:spPr>
        <p:txBody>
          <a:bodyPr anchorCtr="0" anchor="t" bIns="0" lIns="0" spcFirstLastPara="1" rIns="0" wrap="square" tIns="0">
            <a:spAutoFit/>
          </a:bodyPr>
          <a:lstStyle/>
          <a:p>
            <a:pPr indent="-228600" lvl="0" marL="228600" marR="0" rtl="0" algn="ctr">
              <a:lnSpc>
                <a:spcPct val="90000"/>
              </a:lnSpc>
              <a:spcBef>
                <a:spcPts val="0"/>
              </a:spcBef>
              <a:spcAft>
                <a:spcPts val="0"/>
              </a:spcAft>
              <a:buNone/>
            </a:pPr>
            <a:r>
              <a:rPr b="1" lang="en-US" sz="3200">
                <a:solidFill>
                  <a:schemeClr val="dk1"/>
                </a:solidFill>
                <a:latin typeface="Candara"/>
                <a:ea typeface="Candara"/>
                <a:cs typeface="Candara"/>
                <a:sym typeface="Candara"/>
              </a:rPr>
              <a:t>OBSERVATIONAL METHOD</a:t>
            </a:r>
            <a:endParaRPr sz="3200">
              <a:solidFill>
                <a:schemeClr val="dk1"/>
              </a:solidFill>
              <a:latin typeface="Candara"/>
              <a:ea typeface="Candara"/>
              <a:cs typeface="Candara"/>
              <a:sym typeface="Candara"/>
            </a:endParaRPr>
          </a:p>
          <a:p>
            <a:pPr indent="-228600" lvl="0" marL="228600" marR="0" rtl="0" algn="ctr">
              <a:lnSpc>
                <a:spcPct val="90000"/>
              </a:lnSpc>
              <a:spcBef>
                <a:spcPts val="1000"/>
              </a:spcBef>
              <a:spcAft>
                <a:spcPts val="0"/>
              </a:spcAft>
              <a:buNone/>
            </a:pPr>
            <a:r>
              <a:rPr lang="en-US" sz="3200">
                <a:solidFill>
                  <a:schemeClr val="dk1"/>
                </a:solidFill>
                <a:latin typeface="Calibri"/>
                <a:ea typeface="Calibri"/>
                <a:cs typeface="Calibri"/>
                <a:sym typeface="Calibri"/>
              </a:rPr>
              <a:t>takes place in either a laboratory (</a:t>
            </a:r>
            <a:r>
              <a:rPr b="1" lang="en-US" sz="3200">
                <a:solidFill>
                  <a:schemeClr val="dk1"/>
                </a:solidFill>
                <a:latin typeface="Calibri"/>
                <a:ea typeface="Calibri"/>
                <a:cs typeface="Calibri"/>
                <a:sym typeface="Calibri"/>
              </a:rPr>
              <a:t>laboratory observation</a:t>
            </a:r>
            <a:r>
              <a:rPr lang="en-US" sz="3200">
                <a:solidFill>
                  <a:schemeClr val="dk1"/>
                </a:solidFill>
                <a:latin typeface="Calibri"/>
                <a:ea typeface="Calibri"/>
                <a:cs typeface="Calibri"/>
                <a:sym typeface="Calibri"/>
              </a:rPr>
              <a:t>) or a natural setting (</a:t>
            </a:r>
            <a:r>
              <a:rPr b="1" lang="en-US" sz="3200">
                <a:solidFill>
                  <a:schemeClr val="dk1"/>
                </a:solidFill>
                <a:latin typeface="Calibri"/>
                <a:ea typeface="Calibri"/>
                <a:cs typeface="Calibri"/>
                <a:sym typeface="Calibri"/>
              </a:rPr>
              <a:t>naturalistic observation</a:t>
            </a:r>
            <a:r>
              <a:rPr lang="en-US" sz="3200">
                <a:solidFill>
                  <a:schemeClr val="dk1"/>
                </a:solidFill>
                <a:latin typeface="Calibri"/>
                <a:ea typeface="Calibri"/>
                <a:cs typeface="Calibri"/>
                <a:sym typeface="Calibri"/>
              </a:rPr>
              <a:t>).</a:t>
            </a:r>
            <a:endParaRPr sz="3200">
              <a:solidFill>
                <a:schemeClr val="dk1"/>
              </a:solidFill>
              <a:latin typeface="Candara"/>
              <a:ea typeface="Candara"/>
              <a:cs typeface="Candara"/>
              <a:sym typeface="Candara"/>
            </a:endParaRPr>
          </a:p>
        </p:txBody>
      </p:sp>
      <p:sp>
        <p:nvSpPr>
          <p:cNvPr id="336" name="Google Shape;336;p30"/>
          <p:cNvSpPr txBox="1"/>
          <p:nvPr/>
        </p:nvSpPr>
        <p:spPr>
          <a:xfrm>
            <a:off x="619195" y="6931190"/>
            <a:ext cx="4608516" cy="2215991"/>
          </a:xfrm>
          <a:prstGeom prst="rect">
            <a:avLst/>
          </a:prstGeom>
          <a:noFill/>
          <a:ln>
            <a:noFill/>
          </a:ln>
        </p:spPr>
        <p:txBody>
          <a:bodyPr anchorCtr="0" anchor="t" bIns="0" lIns="0" spcFirstLastPara="1" rIns="0" wrap="square" tIns="0">
            <a:spAutoFit/>
          </a:bodyPr>
          <a:lstStyle/>
          <a:p>
            <a:pPr indent="-228600" lvl="0" marL="228600" marR="0" rtl="0" algn="ctr">
              <a:lnSpc>
                <a:spcPct val="90000"/>
              </a:lnSpc>
              <a:spcBef>
                <a:spcPts val="0"/>
              </a:spcBef>
              <a:spcAft>
                <a:spcPts val="0"/>
              </a:spcAft>
              <a:buNone/>
            </a:pPr>
            <a:r>
              <a:rPr b="1" lang="en-US" sz="3200">
                <a:solidFill>
                  <a:schemeClr val="dk1"/>
                </a:solidFill>
                <a:latin typeface="Candara"/>
                <a:ea typeface="Candara"/>
                <a:cs typeface="Candara"/>
                <a:sym typeface="Candara"/>
              </a:rPr>
              <a:t>ETHNOGRAPHY</a:t>
            </a:r>
            <a:endParaRPr/>
          </a:p>
          <a:p>
            <a:pPr indent="-228600" lvl="0" marL="228600" marR="0" rtl="0" algn="ctr">
              <a:lnSpc>
                <a:spcPct val="90000"/>
              </a:lnSpc>
              <a:spcBef>
                <a:spcPts val="0"/>
              </a:spcBef>
              <a:spcAft>
                <a:spcPts val="0"/>
              </a:spcAft>
              <a:buNone/>
            </a:pPr>
            <a:r>
              <a:rPr lang="en-US" sz="3200">
                <a:solidFill>
                  <a:schemeClr val="dk1"/>
                </a:solidFill>
                <a:latin typeface="Candara"/>
                <a:ea typeface="Candara"/>
                <a:cs typeface="Candara"/>
                <a:sym typeface="Candara"/>
              </a:rPr>
              <a:t>seeks to understand the unique values, traditions, and social processes of a culture or subculture</a:t>
            </a:r>
            <a:endParaRPr sz="3200">
              <a:solidFill>
                <a:schemeClr val="dk1"/>
              </a:solidFill>
              <a:latin typeface="Candara"/>
              <a:ea typeface="Candara"/>
              <a:cs typeface="Candara"/>
              <a:sym typeface="Candara"/>
            </a:endParaRPr>
          </a:p>
        </p:txBody>
      </p:sp>
      <p:sp>
        <p:nvSpPr>
          <p:cNvPr id="337" name="Google Shape;337;p30"/>
          <p:cNvSpPr txBox="1"/>
          <p:nvPr/>
        </p:nvSpPr>
        <p:spPr>
          <a:xfrm>
            <a:off x="11011495" y="7696097"/>
            <a:ext cx="6594453" cy="2344231"/>
          </a:xfrm>
          <a:prstGeom prst="rect">
            <a:avLst/>
          </a:prstGeom>
          <a:noFill/>
          <a:ln>
            <a:noFill/>
          </a:ln>
        </p:spPr>
        <p:txBody>
          <a:bodyPr anchorCtr="0" anchor="t" bIns="0" lIns="0" spcFirstLastPara="1" rIns="0" wrap="square" tIns="0">
            <a:spAutoFit/>
          </a:bodyPr>
          <a:lstStyle/>
          <a:p>
            <a:pPr indent="-228600" lvl="0" marL="228600" marR="0" rtl="0" algn="ctr">
              <a:lnSpc>
                <a:spcPct val="90000"/>
              </a:lnSpc>
              <a:spcBef>
                <a:spcPts val="0"/>
              </a:spcBef>
              <a:spcAft>
                <a:spcPts val="0"/>
              </a:spcAft>
              <a:buNone/>
            </a:pPr>
            <a:r>
              <a:rPr b="1" lang="en-US" sz="3200">
                <a:solidFill>
                  <a:schemeClr val="dk1"/>
                </a:solidFill>
                <a:latin typeface="Candara"/>
                <a:ea typeface="Candara"/>
                <a:cs typeface="Candara"/>
                <a:sym typeface="Candara"/>
              </a:rPr>
              <a:t>PSYCHO-PHYSIOLOGICAL METHODS</a:t>
            </a:r>
            <a:endParaRPr/>
          </a:p>
          <a:p>
            <a:pPr indent="-228600" lvl="0" marL="228600" marR="0" rtl="0" algn="ctr">
              <a:lnSpc>
                <a:spcPct val="90000"/>
              </a:lnSpc>
              <a:spcBef>
                <a:spcPts val="1000"/>
              </a:spcBef>
              <a:spcAft>
                <a:spcPts val="0"/>
              </a:spcAft>
              <a:buNone/>
            </a:pPr>
            <a:r>
              <a:rPr lang="en-US" sz="3200">
                <a:solidFill>
                  <a:schemeClr val="dk1"/>
                </a:solidFill>
                <a:latin typeface="Calibri"/>
                <a:ea typeface="Calibri"/>
                <a:cs typeface="Calibri"/>
                <a:sym typeface="Calibri"/>
              </a:rPr>
              <a:t>relationships between physiological processes and aspects of children’s physical, cognitive, social, or emotional behaviour/development.</a:t>
            </a:r>
            <a:endParaRPr sz="3200">
              <a:solidFill>
                <a:schemeClr val="dk1"/>
              </a:solidFill>
              <a:latin typeface="Candara"/>
              <a:ea typeface="Candara"/>
              <a:cs typeface="Candara"/>
              <a:sym typeface="Candar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4"/>
                                        </p:tgtEl>
                                        <p:attrNameLst>
                                          <p:attrName>style.visibility</p:attrName>
                                        </p:attrNameLst>
                                      </p:cBhvr>
                                      <p:to>
                                        <p:strVal val="visible"/>
                                      </p:to>
                                    </p:set>
                                    <p:animEffect filter="fade" transition="in">
                                      <p:cBhvr>
                                        <p:cTn dur="500"/>
                                        <p:tgtEl>
                                          <p:spTgt spid="3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500"/>
                                        <p:tgtEl>
                                          <p:spTgt spid="3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gtEl>
                                        <p:attrNameLst>
                                          <p:attrName>style.visibility</p:attrName>
                                        </p:attrNameLst>
                                      </p:cBhvr>
                                      <p:to>
                                        <p:strVal val="visible"/>
                                      </p:to>
                                    </p:set>
                                    <p:animEffect filter="fade" transition="in">
                                      <p:cBhvr>
                                        <p:cTn dur="2000"/>
                                        <p:tgtEl>
                                          <p:spTgt spid="3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1"/>
          <p:cNvSpPr/>
          <p:nvPr/>
        </p:nvSpPr>
        <p:spPr>
          <a:xfrm>
            <a:off x="5582436" y="2737705"/>
            <a:ext cx="7123128" cy="6975311"/>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BCA6">
              <a:alpha val="6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622897" y="569510"/>
            <a:ext cx="6496069" cy="8426504"/>
          </a:xfrm>
          <a:custGeom>
            <a:rect b="b" l="l" r="r" t="t"/>
            <a:pathLst>
              <a:path extrusionOk="0" h="8426504" w="6496069">
                <a:moveTo>
                  <a:pt x="0" y="0"/>
                </a:moveTo>
                <a:lnTo>
                  <a:pt x="6496068" y="0"/>
                </a:lnTo>
                <a:lnTo>
                  <a:pt x="6496068" y="8426504"/>
                </a:lnTo>
                <a:lnTo>
                  <a:pt x="0" y="8426504"/>
                </a:lnTo>
                <a:lnTo>
                  <a:pt x="0" y="0"/>
                </a:lnTo>
                <a:close/>
              </a:path>
            </a:pathLst>
          </a:custGeom>
          <a:blipFill rotWithShape="1">
            <a:blip r:embed="rId3">
              <a:alphaModFix/>
            </a:blip>
            <a:stretch>
              <a:fillRect b="0" l="0" r="0" t="0"/>
            </a:stretch>
          </a:blipFill>
          <a:ln>
            <a:noFill/>
          </a:ln>
        </p:spPr>
      </p:sp>
      <p:sp>
        <p:nvSpPr>
          <p:cNvPr id="344" name="Google Shape;344;p31"/>
          <p:cNvSpPr/>
          <p:nvPr/>
        </p:nvSpPr>
        <p:spPr>
          <a:xfrm>
            <a:off x="13175491" y="-502790"/>
            <a:ext cx="5373983" cy="7093341"/>
          </a:xfrm>
          <a:custGeom>
            <a:rect b="b" l="l" r="r" t="t"/>
            <a:pathLst>
              <a:path extrusionOk="0" h="7093341" w="5373983">
                <a:moveTo>
                  <a:pt x="0" y="0"/>
                </a:moveTo>
                <a:lnTo>
                  <a:pt x="5373983" y="0"/>
                </a:lnTo>
                <a:lnTo>
                  <a:pt x="5373983" y="7093341"/>
                </a:lnTo>
                <a:lnTo>
                  <a:pt x="0" y="7093341"/>
                </a:lnTo>
                <a:lnTo>
                  <a:pt x="0" y="0"/>
                </a:lnTo>
                <a:close/>
              </a:path>
            </a:pathLst>
          </a:custGeom>
          <a:blipFill rotWithShape="1">
            <a:blip r:embed="rId4">
              <a:alphaModFix/>
            </a:blip>
            <a:stretch>
              <a:fillRect b="-86853" l="0" r="0" t="0"/>
            </a:stretch>
          </a:blipFill>
          <a:ln>
            <a:noFill/>
          </a:ln>
        </p:spPr>
      </p:sp>
      <p:sp>
        <p:nvSpPr>
          <p:cNvPr id="345" name="Google Shape;345;p31"/>
          <p:cNvSpPr/>
          <p:nvPr/>
        </p:nvSpPr>
        <p:spPr>
          <a:xfrm>
            <a:off x="7091666" y="569510"/>
            <a:ext cx="3955255" cy="8807248"/>
          </a:xfrm>
          <a:custGeom>
            <a:rect b="b" l="l" r="r" t="t"/>
            <a:pathLst>
              <a:path extrusionOk="0" h="8807248" w="3955255">
                <a:moveTo>
                  <a:pt x="0" y="0"/>
                </a:moveTo>
                <a:lnTo>
                  <a:pt x="3955255" y="0"/>
                </a:lnTo>
                <a:lnTo>
                  <a:pt x="3955255" y="8807248"/>
                </a:lnTo>
                <a:lnTo>
                  <a:pt x="0" y="8807248"/>
                </a:lnTo>
                <a:lnTo>
                  <a:pt x="0" y="0"/>
                </a:lnTo>
                <a:close/>
              </a:path>
            </a:pathLst>
          </a:custGeom>
          <a:blipFill rotWithShape="1">
            <a:blip r:embed="rId5">
              <a:alphaModFix/>
            </a:blip>
            <a:stretch>
              <a:fillRect b="0" l="0" r="0" t="0"/>
            </a:stretch>
          </a:blipFill>
          <a:ln>
            <a:noFill/>
          </a:ln>
        </p:spPr>
      </p:sp>
      <p:sp>
        <p:nvSpPr>
          <p:cNvPr id="346" name="Google Shape;346;p31"/>
          <p:cNvSpPr/>
          <p:nvPr/>
        </p:nvSpPr>
        <p:spPr>
          <a:xfrm>
            <a:off x="0" y="5417868"/>
            <a:ext cx="18288000" cy="4869132"/>
          </a:xfrm>
          <a:prstGeom prst="rect">
            <a:avLst/>
          </a:prstGeom>
          <a:solidFill>
            <a:srgbClr val="E14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txBox="1"/>
          <p:nvPr/>
        </p:nvSpPr>
        <p:spPr>
          <a:xfrm>
            <a:off x="3238924" y="6467439"/>
            <a:ext cx="11810151" cy="2769989"/>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US" sz="9000">
                <a:solidFill>
                  <a:srgbClr val="FFFFFF"/>
                </a:solidFill>
                <a:latin typeface="Candara"/>
                <a:ea typeface="Candara"/>
                <a:cs typeface="Candara"/>
                <a:sym typeface="Candara"/>
              </a:rPr>
              <a:t>THEORIES OF </a:t>
            </a:r>
            <a:endParaRPr/>
          </a:p>
          <a:p>
            <a:pPr indent="0" lvl="0" marL="0" marR="0" rtl="0" algn="ctr">
              <a:lnSpc>
                <a:spcPct val="120000"/>
              </a:lnSpc>
              <a:spcBef>
                <a:spcPts val="0"/>
              </a:spcBef>
              <a:spcAft>
                <a:spcPts val="0"/>
              </a:spcAft>
              <a:buNone/>
            </a:pPr>
            <a:r>
              <a:rPr b="1" lang="en-US" sz="9000">
                <a:solidFill>
                  <a:srgbClr val="FFFFFF"/>
                </a:solidFill>
                <a:latin typeface="Candara"/>
                <a:ea typeface="Candara"/>
                <a:cs typeface="Candara"/>
                <a:sym typeface="Candara"/>
              </a:rPr>
              <a:t>HUMAN DEVELOPMENT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14E3A"/>
        </a:solidFill>
      </p:bgPr>
    </p:bg>
    <p:spTree>
      <p:nvGrpSpPr>
        <p:cNvPr id="97" name="Shape 97"/>
        <p:cNvGrpSpPr/>
        <p:nvPr/>
      </p:nvGrpSpPr>
      <p:grpSpPr>
        <a:xfrm>
          <a:off x="0" y="0"/>
          <a:ext cx="0" cy="0"/>
          <a:chOff x="0" y="0"/>
          <a:chExt cx="0" cy="0"/>
        </a:xfrm>
      </p:grpSpPr>
      <p:sp>
        <p:nvSpPr>
          <p:cNvPr id="98" name="Google Shape;98;p14"/>
          <p:cNvSpPr/>
          <p:nvPr/>
        </p:nvSpPr>
        <p:spPr>
          <a:xfrm>
            <a:off x="4752764" y="7613418"/>
            <a:ext cx="8782471" cy="860021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a:off x="4486282" y="5655575"/>
            <a:ext cx="9048953" cy="12515904"/>
          </a:xfrm>
          <a:custGeom>
            <a:rect b="b" l="l" r="r" t="t"/>
            <a:pathLst>
              <a:path extrusionOk="0" h="14122387" w="10630306">
                <a:moveTo>
                  <a:pt x="0" y="0"/>
                </a:moveTo>
                <a:lnTo>
                  <a:pt x="10630306" y="0"/>
                </a:lnTo>
                <a:lnTo>
                  <a:pt x="10630306" y="14122388"/>
                </a:lnTo>
                <a:lnTo>
                  <a:pt x="0" y="14122388"/>
                </a:lnTo>
                <a:lnTo>
                  <a:pt x="0" y="0"/>
                </a:lnTo>
                <a:close/>
              </a:path>
            </a:pathLst>
          </a:custGeom>
          <a:blipFill rotWithShape="1">
            <a:blip r:embed="rId3">
              <a:alphaModFix/>
            </a:blip>
            <a:stretch>
              <a:fillRect b="0" l="0" r="0" t="0"/>
            </a:stretch>
          </a:blipFill>
          <a:ln>
            <a:noFill/>
          </a:ln>
        </p:spPr>
      </p:sp>
      <p:sp>
        <p:nvSpPr>
          <p:cNvPr id="100" name="Google Shape;100;p14"/>
          <p:cNvSpPr txBox="1"/>
          <p:nvPr/>
        </p:nvSpPr>
        <p:spPr>
          <a:xfrm>
            <a:off x="4191000" y="949036"/>
            <a:ext cx="10896600" cy="3678925"/>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80808"/>
              </a:buClr>
              <a:buSzPts val="4000"/>
              <a:buFont typeface="Arial Rounded"/>
              <a:buNone/>
            </a:pPr>
            <a:r>
              <a:rPr b="1" i="0" lang="en-US" sz="8000" u="none" cap="none" strike="noStrike">
                <a:solidFill>
                  <a:schemeClr val="lt1"/>
                </a:solidFill>
                <a:latin typeface="Candara"/>
                <a:ea typeface="Candara"/>
                <a:cs typeface="Candara"/>
                <a:sym typeface="Candara"/>
              </a:rPr>
              <a:t>TOPIC OUTLINE</a:t>
            </a:r>
            <a:endParaRPr/>
          </a:p>
          <a:p>
            <a:pPr indent="0" lvl="0" marL="0" marR="0" rtl="0" algn="l">
              <a:lnSpc>
                <a:spcPct val="90000"/>
              </a:lnSpc>
              <a:spcBef>
                <a:spcPts val="0"/>
              </a:spcBef>
              <a:spcAft>
                <a:spcPts val="0"/>
              </a:spcAft>
              <a:buClr>
                <a:srgbClr val="080808"/>
              </a:buClr>
              <a:buSzPts val="4000"/>
              <a:buFont typeface="Arial Rounded"/>
              <a:buNone/>
            </a:pPr>
            <a:br>
              <a:rPr b="1" i="0" lang="en-US" sz="4800" u="none" cap="none" strike="noStrike">
                <a:solidFill>
                  <a:schemeClr val="lt1"/>
                </a:solidFill>
                <a:latin typeface="Candara"/>
                <a:ea typeface="Candara"/>
                <a:cs typeface="Candara"/>
                <a:sym typeface="Candara"/>
              </a:rPr>
            </a:br>
            <a:r>
              <a:rPr b="1" i="0" lang="en-US" sz="4800" u="none" cap="none" strike="noStrike">
                <a:solidFill>
                  <a:schemeClr val="lt1"/>
                </a:solidFill>
                <a:latin typeface="Candara"/>
                <a:ea typeface="Candara"/>
                <a:cs typeface="Candara"/>
                <a:sym typeface="Candara"/>
              </a:rPr>
              <a:t>1. Introduction, Background &amp; Issues</a:t>
            </a:r>
            <a:endParaRPr/>
          </a:p>
          <a:p>
            <a:pPr indent="0" lvl="0" marL="0" marR="0" rtl="0" algn="l">
              <a:lnSpc>
                <a:spcPct val="90000"/>
              </a:lnSpc>
              <a:spcBef>
                <a:spcPts val="0"/>
              </a:spcBef>
              <a:spcAft>
                <a:spcPts val="0"/>
              </a:spcAft>
              <a:buClr>
                <a:srgbClr val="080808"/>
              </a:buClr>
              <a:buSzPts val="4000"/>
              <a:buFont typeface="Arial Rounded"/>
              <a:buNone/>
            </a:pPr>
            <a:r>
              <a:rPr b="1" i="0" lang="en-US" sz="4800" u="none" cap="none" strike="noStrike">
                <a:solidFill>
                  <a:schemeClr val="lt1"/>
                </a:solidFill>
                <a:latin typeface="Candara"/>
                <a:ea typeface="Candara"/>
                <a:cs typeface="Candara"/>
                <a:sym typeface="Candara"/>
              </a:rPr>
              <a:t>2. Research Methods</a:t>
            </a:r>
            <a:br>
              <a:rPr b="1" i="0" lang="en-US" sz="4800" u="none" cap="none" strike="noStrike">
                <a:solidFill>
                  <a:schemeClr val="lt1"/>
                </a:solidFill>
                <a:latin typeface="Candara"/>
                <a:ea typeface="Candara"/>
                <a:cs typeface="Candara"/>
                <a:sym typeface="Candara"/>
              </a:rPr>
            </a:br>
            <a:r>
              <a:rPr b="1" i="0" lang="en-US" sz="4800" u="none" cap="none" strike="noStrike">
                <a:solidFill>
                  <a:schemeClr val="lt1"/>
                </a:solidFill>
                <a:latin typeface="Candara"/>
                <a:ea typeface="Candara"/>
                <a:cs typeface="Candara"/>
                <a:sym typeface="Candara"/>
              </a:rPr>
              <a:t>3. Theories of Human Development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E1D7"/>
        </a:solidFill>
      </p:bgPr>
    </p:bg>
    <p:spTree>
      <p:nvGrpSpPr>
        <p:cNvPr id="351" name="Shape 351"/>
        <p:cNvGrpSpPr/>
        <p:nvPr/>
      </p:nvGrpSpPr>
      <p:grpSpPr>
        <a:xfrm>
          <a:off x="0" y="0"/>
          <a:ext cx="0" cy="0"/>
          <a:chOff x="0" y="0"/>
          <a:chExt cx="0" cy="0"/>
        </a:xfrm>
      </p:grpSpPr>
      <p:sp>
        <p:nvSpPr>
          <p:cNvPr id="352" name="Google Shape;352;p32"/>
          <p:cNvSpPr/>
          <p:nvPr/>
        </p:nvSpPr>
        <p:spPr>
          <a:xfrm>
            <a:off x="-1905000" y="4229100"/>
            <a:ext cx="9522546" cy="9324936"/>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2"/>
          <p:cNvSpPr/>
          <p:nvPr/>
        </p:nvSpPr>
        <p:spPr>
          <a:xfrm>
            <a:off x="0" y="1028700"/>
            <a:ext cx="5992645" cy="9258300"/>
          </a:xfrm>
          <a:custGeom>
            <a:rect b="b" l="l" r="r" t="t"/>
            <a:pathLst>
              <a:path extrusionOk="0" h="9258300" w="5992645">
                <a:moveTo>
                  <a:pt x="0" y="0"/>
                </a:moveTo>
                <a:lnTo>
                  <a:pt x="5992645" y="0"/>
                </a:lnTo>
                <a:lnTo>
                  <a:pt x="5992645" y="9258300"/>
                </a:lnTo>
                <a:lnTo>
                  <a:pt x="0" y="9258300"/>
                </a:lnTo>
                <a:lnTo>
                  <a:pt x="0" y="0"/>
                </a:lnTo>
                <a:close/>
              </a:path>
            </a:pathLst>
          </a:custGeom>
          <a:blipFill rotWithShape="1">
            <a:blip r:embed="rId3">
              <a:alphaModFix/>
            </a:blip>
            <a:stretch>
              <a:fillRect b="0" l="0" r="0" t="0"/>
            </a:stretch>
          </a:blipFill>
          <a:ln>
            <a:noFill/>
          </a:ln>
        </p:spPr>
      </p:sp>
      <p:sp>
        <p:nvSpPr>
          <p:cNvPr id="354" name="Google Shape;354;p32"/>
          <p:cNvSpPr txBox="1"/>
          <p:nvPr/>
        </p:nvSpPr>
        <p:spPr>
          <a:xfrm>
            <a:off x="7315200" y="800100"/>
            <a:ext cx="10591800" cy="86868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400"/>
              <a:buFont typeface="Arial"/>
              <a:buChar char="•"/>
            </a:pPr>
            <a:r>
              <a:rPr lang="en-US" sz="3400">
                <a:solidFill>
                  <a:schemeClr val="dk1"/>
                </a:solidFill>
                <a:latin typeface="Candara"/>
                <a:ea typeface="Candara"/>
                <a:cs typeface="Candara"/>
                <a:sym typeface="Candara"/>
              </a:rPr>
              <a:t>Freud’s PSYCHOSEXUAL theory states maturation of the sex instinct underlies stages of personality development, and that the manner in which parents manage children’s instinctual impulses determines the traits that children display. </a:t>
            </a:r>
            <a:endParaRPr/>
          </a:p>
          <a:p>
            <a:pPr indent="-76200" lvl="0" marL="228600" marR="0" rtl="0" algn="l">
              <a:lnSpc>
                <a:spcPct val="90000"/>
              </a:lnSpc>
              <a:spcBef>
                <a:spcPts val="0"/>
              </a:spcBef>
              <a:spcAft>
                <a:spcPts val="0"/>
              </a:spcAft>
              <a:buClr>
                <a:schemeClr val="dk1"/>
              </a:buClr>
              <a:buSzPts val="2400"/>
              <a:buFont typeface="Arial"/>
              <a:buNone/>
            </a:pPr>
            <a:r>
              <a:t/>
            </a:r>
            <a:endParaRPr sz="3400">
              <a:solidFill>
                <a:schemeClr val="dk1"/>
              </a:solidFill>
              <a:latin typeface="Candara"/>
              <a:ea typeface="Candara"/>
              <a:cs typeface="Candara"/>
              <a:sym typeface="Candara"/>
            </a:endParaRPr>
          </a:p>
          <a:p>
            <a:pPr indent="-76200" lvl="0" marL="228600" marR="0" rtl="0" algn="l">
              <a:lnSpc>
                <a:spcPct val="90000"/>
              </a:lnSpc>
              <a:spcBef>
                <a:spcPts val="0"/>
              </a:spcBef>
              <a:spcAft>
                <a:spcPts val="0"/>
              </a:spcAft>
              <a:buClr>
                <a:schemeClr val="dk1"/>
              </a:buClr>
              <a:buSzPts val="2400"/>
              <a:buFont typeface="Arial"/>
              <a:buNone/>
            </a:pPr>
            <a:r>
              <a:t/>
            </a:r>
            <a:endParaRPr sz="3400">
              <a:solidFill>
                <a:schemeClr val="dk1"/>
              </a:solidFill>
              <a:latin typeface="Candara"/>
              <a:ea typeface="Candara"/>
              <a:cs typeface="Candara"/>
              <a:sym typeface="Candara"/>
            </a:endParaRPr>
          </a:p>
          <a:p>
            <a:pPr indent="-228600" lvl="0" marL="228600" marR="0" rtl="0" algn="l">
              <a:lnSpc>
                <a:spcPct val="90000"/>
              </a:lnSpc>
              <a:spcBef>
                <a:spcPts val="0"/>
              </a:spcBef>
              <a:spcAft>
                <a:spcPts val="0"/>
              </a:spcAft>
              <a:buClr>
                <a:schemeClr val="dk1"/>
              </a:buClr>
              <a:buSzPts val="2400"/>
              <a:buFont typeface="Arial"/>
              <a:buChar char="•"/>
            </a:pPr>
            <a:r>
              <a:rPr lang="en-US" sz="3400">
                <a:solidFill>
                  <a:schemeClr val="dk1"/>
                </a:solidFill>
                <a:latin typeface="Candara"/>
                <a:ea typeface="Candara"/>
                <a:cs typeface="Candara"/>
                <a:sym typeface="Candara"/>
              </a:rPr>
              <a:t>Erikson’s PSYCHOSOCIAL is a revision of Freud’s theory, which emphasizes sociocultural (rather than sexual) determinants of development and posits a series of eight psychosocial conflicts that people must resolve successfully to display healthy psychological adjustments. </a:t>
            </a:r>
            <a:endParaRPr/>
          </a:p>
          <a:p>
            <a:pPr indent="-76200" lvl="0" marL="228600" marR="0" rtl="0" algn="l">
              <a:lnSpc>
                <a:spcPct val="90000"/>
              </a:lnSpc>
              <a:spcBef>
                <a:spcPts val="0"/>
              </a:spcBef>
              <a:spcAft>
                <a:spcPts val="0"/>
              </a:spcAft>
              <a:buClr>
                <a:schemeClr val="dk1"/>
              </a:buClr>
              <a:buSzPts val="2400"/>
              <a:buFont typeface="Arial"/>
              <a:buNone/>
            </a:pPr>
            <a:r>
              <a:t/>
            </a:r>
            <a:endParaRPr sz="3400">
              <a:solidFill>
                <a:schemeClr val="dk1"/>
              </a:solidFill>
              <a:latin typeface="Candara"/>
              <a:ea typeface="Candara"/>
              <a:cs typeface="Candara"/>
              <a:sym typeface="Candara"/>
            </a:endParaRPr>
          </a:p>
          <a:p>
            <a:pPr indent="-228600" lvl="0" marL="228600" marR="0" rtl="0" algn="l">
              <a:lnSpc>
                <a:spcPct val="90000"/>
              </a:lnSpc>
              <a:spcBef>
                <a:spcPts val="0"/>
              </a:spcBef>
              <a:spcAft>
                <a:spcPts val="0"/>
              </a:spcAft>
              <a:buClr>
                <a:schemeClr val="dk1"/>
              </a:buClr>
              <a:buSzPts val="2400"/>
              <a:buFont typeface="Arial"/>
              <a:buChar char="•"/>
            </a:pPr>
            <a:r>
              <a:rPr lang="en-US" sz="3400">
                <a:solidFill>
                  <a:schemeClr val="dk1"/>
                </a:solidFill>
                <a:latin typeface="Candara"/>
                <a:ea typeface="Candara"/>
                <a:cs typeface="Candara"/>
                <a:sym typeface="Candara"/>
              </a:rPr>
              <a:t>ECOLOGICAL SYSTEMS THEORY -  BRONFENBRENNER’S model emphasizing that the developing person is embedded in a series of environmental systems that interact with one another and with the person to influence development.</a:t>
            </a:r>
            <a:endParaRPr/>
          </a:p>
          <a:p>
            <a:pPr indent="-76200" lvl="0" marL="228600" marR="0" rtl="0" algn="l">
              <a:lnSpc>
                <a:spcPct val="90000"/>
              </a:lnSpc>
              <a:spcBef>
                <a:spcPts val="0"/>
              </a:spcBef>
              <a:spcAft>
                <a:spcPts val="0"/>
              </a:spcAft>
              <a:buClr>
                <a:schemeClr val="dk1"/>
              </a:buClr>
              <a:buSzPts val="2400"/>
              <a:buFont typeface="Arial"/>
              <a:buNone/>
            </a:pPr>
            <a:r>
              <a:t/>
            </a:r>
            <a:endParaRPr sz="3400">
              <a:solidFill>
                <a:schemeClr val="dk1"/>
              </a:solidFill>
              <a:latin typeface="Candara"/>
              <a:ea typeface="Candara"/>
              <a:cs typeface="Candara"/>
              <a:sym typeface="Candara"/>
            </a:endParaRPr>
          </a:p>
          <a:p>
            <a:pPr indent="-76200" lvl="0" marL="228600" marR="0" rtl="0" algn="l">
              <a:lnSpc>
                <a:spcPct val="90000"/>
              </a:lnSpc>
              <a:spcBef>
                <a:spcPts val="0"/>
              </a:spcBef>
              <a:spcAft>
                <a:spcPts val="0"/>
              </a:spcAft>
              <a:buClr>
                <a:schemeClr val="dk1"/>
              </a:buClr>
              <a:buSzPts val="2400"/>
              <a:buFont typeface="Arial"/>
              <a:buNone/>
            </a:pPr>
            <a:r>
              <a:t/>
            </a:r>
            <a:endParaRPr sz="3400">
              <a:solidFill>
                <a:schemeClr val="dk1"/>
              </a:solidFill>
              <a:latin typeface="Candara"/>
              <a:ea typeface="Candara"/>
              <a:cs typeface="Candara"/>
              <a:sym typeface="Candar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cxnSp>
        <p:nvCxnSpPr>
          <p:cNvPr id="359" name="Google Shape;359;p33"/>
          <p:cNvCxnSpPr/>
          <p:nvPr/>
        </p:nvCxnSpPr>
        <p:spPr>
          <a:xfrm rot="-5400000">
            <a:off x="1846755" y="5249865"/>
            <a:ext cx="11384025" cy="0"/>
          </a:xfrm>
          <a:prstGeom prst="straightConnector1">
            <a:avLst/>
          </a:prstGeom>
          <a:noFill/>
          <a:ln cap="rnd" cmpd="sng" w="47625">
            <a:solidFill>
              <a:srgbClr val="2B3340">
                <a:alpha val="24705"/>
              </a:srgbClr>
            </a:solidFill>
            <a:prstDash val="dot"/>
            <a:round/>
            <a:headEnd len="sm" w="sm" type="none"/>
            <a:tailEnd len="sm" w="sm" type="none"/>
          </a:ln>
        </p:spPr>
      </p:cxnSp>
      <p:sp>
        <p:nvSpPr>
          <p:cNvPr id="360" name="Google Shape;360;p33"/>
          <p:cNvSpPr txBox="1"/>
          <p:nvPr/>
        </p:nvSpPr>
        <p:spPr>
          <a:xfrm>
            <a:off x="1028699" y="671057"/>
            <a:ext cx="5501586" cy="1477328"/>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4800">
                <a:solidFill>
                  <a:schemeClr val="dk1"/>
                </a:solidFill>
                <a:latin typeface="Candara"/>
                <a:ea typeface="Candara"/>
                <a:cs typeface="Candara"/>
                <a:sym typeface="Candara"/>
              </a:rPr>
              <a:t>ECOLOGICAL SYSTEMS THEORY</a:t>
            </a:r>
            <a:endParaRPr b="1" sz="4000">
              <a:solidFill>
                <a:schemeClr val="dk1"/>
              </a:solidFill>
              <a:latin typeface="Candara"/>
              <a:ea typeface="Candara"/>
              <a:cs typeface="Candara"/>
              <a:sym typeface="Candara"/>
            </a:endParaRPr>
          </a:p>
        </p:txBody>
      </p:sp>
      <p:sp>
        <p:nvSpPr>
          <p:cNvPr id="361" name="Google Shape;361;p33"/>
          <p:cNvSpPr txBox="1"/>
          <p:nvPr/>
        </p:nvSpPr>
        <p:spPr>
          <a:xfrm>
            <a:off x="8170949" y="1028700"/>
            <a:ext cx="9312082" cy="8420767"/>
          </a:xfrm>
          <a:prstGeom prst="rect">
            <a:avLst/>
          </a:prstGeom>
          <a:noFill/>
          <a:ln>
            <a:noFill/>
          </a:ln>
        </p:spPr>
        <p:txBody>
          <a:bodyPr anchorCtr="0" anchor="t" bIns="0" lIns="0" spcFirstLastPara="1" rIns="0" wrap="square" tIns="0">
            <a:spAutoFit/>
          </a:bodyPr>
          <a:lstStyle/>
          <a:p>
            <a:pPr indent="-457200" lvl="0" marL="457200" marR="0" rtl="0" algn="just">
              <a:lnSpc>
                <a:spcPct val="90000"/>
              </a:lnSpc>
              <a:spcBef>
                <a:spcPts val="0"/>
              </a:spcBef>
              <a:spcAft>
                <a:spcPts val="0"/>
              </a:spcAft>
              <a:buClr>
                <a:schemeClr val="dk1"/>
              </a:buClr>
              <a:buSzPts val="2800"/>
              <a:buFont typeface="Noto Sans Symbols"/>
              <a:buChar char="❑"/>
            </a:pPr>
            <a:r>
              <a:rPr lang="en-US" sz="3200">
                <a:solidFill>
                  <a:srgbClr val="212121"/>
                </a:solidFill>
                <a:highlight>
                  <a:srgbClr val="FFFFFF"/>
                </a:highlight>
                <a:latin typeface="Candara"/>
                <a:ea typeface="Candara"/>
                <a:cs typeface="Candara"/>
                <a:sym typeface="Candara"/>
              </a:rPr>
              <a:t>C</a:t>
            </a:r>
            <a:r>
              <a:rPr b="0" i="0" lang="en-US" sz="3200">
                <a:solidFill>
                  <a:srgbClr val="212121"/>
                </a:solidFill>
                <a:highlight>
                  <a:srgbClr val="FFFFFF"/>
                </a:highlight>
                <a:latin typeface="Candara"/>
                <a:ea typeface="Candara"/>
                <a:cs typeface="Candara"/>
                <a:sym typeface="Candara"/>
              </a:rPr>
              <a:t>hild's development is affected by the different environments that they encounter during their life, including biological, interpersonal, societal, and cultural factors.</a:t>
            </a:r>
            <a:endParaRPr/>
          </a:p>
          <a:p>
            <a:pPr indent="0" lvl="0" marL="0" marR="0" rtl="0" algn="just">
              <a:lnSpc>
                <a:spcPct val="90000"/>
              </a:lnSpc>
              <a:spcBef>
                <a:spcPts val="0"/>
              </a:spcBef>
              <a:spcAft>
                <a:spcPts val="0"/>
              </a:spcAft>
              <a:buNone/>
            </a:pPr>
            <a:r>
              <a:t/>
            </a:r>
            <a:endParaRPr b="0" i="0" sz="3200">
              <a:solidFill>
                <a:srgbClr val="212121"/>
              </a:solidFill>
              <a:highlight>
                <a:srgbClr val="FFFFFF"/>
              </a:highlight>
              <a:latin typeface="Candara"/>
              <a:ea typeface="Candara"/>
              <a:cs typeface="Candara"/>
              <a:sym typeface="Candara"/>
            </a:endParaRPr>
          </a:p>
          <a:p>
            <a:pPr indent="-457200" lvl="0" marL="457200" marR="0" rtl="0" algn="just">
              <a:lnSpc>
                <a:spcPct val="90000"/>
              </a:lnSpc>
              <a:spcBef>
                <a:spcPts val="0"/>
              </a:spcBef>
              <a:spcAft>
                <a:spcPts val="0"/>
              </a:spcAft>
              <a:buClr>
                <a:schemeClr val="dk1"/>
              </a:buClr>
              <a:buSzPts val="2800"/>
              <a:buFont typeface="Noto Sans Symbols"/>
              <a:buChar char="❑"/>
            </a:pPr>
            <a:r>
              <a:rPr lang="en-US" sz="3200">
                <a:solidFill>
                  <a:srgbClr val="212121"/>
                </a:solidFill>
                <a:highlight>
                  <a:srgbClr val="FFFFFF"/>
                </a:highlight>
                <a:latin typeface="Candara"/>
                <a:ea typeface="Candara"/>
                <a:cs typeface="Candara"/>
                <a:sym typeface="Candara"/>
              </a:rPr>
              <a:t>D</a:t>
            </a:r>
            <a:r>
              <a:rPr b="0" i="0" lang="en-US" sz="3200">
                <a:solidFill>
                  <a:srgbClr val="212121"/>
                </a:solidFill>
                <a:highlight>
                  <a:srgbClr val="FFFFFF"/>
                </a:highlight>
                <a:latin typeface="Candara"/>
                <a:ea typeface="Candara"/>
                <a:cs typeface="Candara"/>
                <a:sym typeface="Candara"/>
              </a:rPr>
              <a:t>escribes the interactions between individuals and their environments and how these complex relationships affect development over time.</a:t>
            </a:r>
            <a:endParaRPr/>
          </a:p>
          <a:p>
            <a:pPr indent="-279400" lvl="0" marL="457200" marR="0" rtl="0" algn="just">
              <a:lnSpc>
                <a:spcPct val="90000"/>
              </a:lnSpc>
              <a:spcBef>
                <a:spcPts val="0"/>
              </a:spcBef>
              <a:spcAft>
                <a:spcPts val="0"/>
              </a:spcAft>
              <a:buClr>
                <a:schemeClr val="dk1"/>
              </a:buClr>
              <a:buSzPts val="2800"/>
              <a:buFont typeface="Noto Sans Symbols"/>
              <a:buNone/>
            </a:pPr>
            <a:r>
              <a:t/>
            </a:r>
            <a:endParaRPr sz="3200">
              <a:solidFill>
                <a:srgbClr val="212121"/>
              </a:solidFill>
              <a:highlight>
                <a:srgbClr val="FFFFFF"/>
              </a:highlight>
              <a:latin typeface="Candara"/>
              <a:ea typeface="Candara"/>
              <a:cs typeface="Candara"/>
              <a:sym typeface="Candara"/>
            </a:endParaRPr>
          </a:p>
          <a:p>
            <a:pPr indent="-457200" lvl="0" marL="457200" marR="0" rtl="0" algn="just">
              <a:lnSpc>
                <a:spcPct val="90000"/>
              </a:lnSpc>
              <a:spcBef>
                <a:spcPts val="0"/>
              </a:spcBef>
              <a:spcAft>
                <a:spcPts val="0"/>
              </a:spcAft>
              <a:buClr>
                <a:schemeClr val="dk1"/>
              </a:buClr>
              <a:buSzPts val="2800"/>
              <a:buFont typeface="Noto Sans Symbols"/>
              <a:buChar char="❑"/>
            </a:pPr>
            <a:r>
              <a:rPr b="0" i="0" lang="en-US" sz="3200">
                <a:solidFill>
                  <a:srgbClr val="212121"/>
                </a:solidFill>
                <a:highlight>
                  <a:srgbClr val="FFFFFF"/>
                </a:highlight>
                <a:latin typeface="Candara"/>
                <a:ea typeface="Candara"/>
                <a:cs typeface="Candara"/>
                <a:sym typeface="Candara"/>
              </a:rPr>
              <a:t>Many interconnected systems make up a person's environment that all interact to influence and shape how people grow and respond.</a:t>
            </a:r>
            <a:endParaRPr/>
          </a:p>
          <a:p>
            <a:pPr indent="0" lvl="0" marL="0" marR="0" rtl="0" algn="just">
              <a:lnSpc>
                <a:spcPct val="90000"/>
              </a:lnSpc>
              <a:spcBef>
                <a:spcPts val="0"/>
              </a:spcBef>
              <a:spcAft>
                <a:spcPts val="0"/>
              </a:spcAft>
              <a:buNone/>
            </a:pPr>
            <a:r>
              <a:t/>
            </a:r>
            <a:endParaRPr sz="3200">
              <a:solidFill>
                <a:srgbClr val="212121"/>
              </a:solidFill>
              <a:highlight>
                <a:srgbClr val="FFFFFF"/>
              </a:highlight>
              <a:latin typeface="Candara"/>
              <a:ea typeface="Candara"/>
              <a:cs typeface="Candara"/>
              <a:sym typeface="Candara"/>
            </a:endParaRPr>
          </a:p>
          <a:p>
            <a:pPr indent="-457200" lvl="0" marL="457200" marR="0" rtl="0" algn="just">
              <a:lnSpc>
                <a:spcPct val="90000"/>
              </a:lnSpc>
              <a:spcBef>
                <a:spcPts val="0"/>
              </a:spcBef>
              <a:spcAft>
                <a:spcPts val="0"/>
              </a:spcAft>
              <a:buClr>
                <a:schemeClr val="dk1"/>
              </a:buClr>
              <a:buSzPts val="2800"/>
              <a:buFont typeface="Noto Sans Symbols"/>
              <a:buChar char="❑"/>
            </a:pPr>
            <a:r>
              <a:rPr lang="en-US" sz="3200">
                <a:solidFill>
                  <a:srgbClr val="212121"/>
                </a:solidFill>
                <a:highlight>
                  <a:srgbClr val="FFFFFF"/>
                </a:highlight>
                <a:latin typeface="Candara"/>
                <a:ea typeface="Candara"/>
                <a:cs typeface="Candara"/>
                <a:sym typeface="Candara"/>
              </a:rPr>
              <a:t>S</a:t>
            </a:r>
            <a:r>
              <a:rPr b="0" i="0" lang="en-US" sz="3200">
                <a:solidFill>
                  <a:srgbClr val="212121"/>
                </a:solidFill>
                <a:highlight>
                  <a:srgbClr val="FFFFFF"/>
                </a:highlight>
                <a:latin typeface="Candara"/>
                <a:ea typeface="Candara"/>
                <a:cs typeface="Candara"/>
                <a:sym typeface="Candara"/>
              </a:rPr>
              <a:t>tresses the interdependency and interaction between people and their environments.</a:t>
            </a:r>
            <a:endParaRPr/>
          </a:p>
          <a:p>
            <a:pPr indent="-279400" lvl="0" marL="457200" marR="0" rtl="0" algn="just">
              <a:lnSpc>
                <a:spcPct val="90000"/>
              </a:lnSpc>
              <a:spcBef>
                <a:spcPts val="0"/>
              </a:spcBef>
              <a:spcAft>
                <a:spcPts val="0"/>
              </a:spcAft>
              <a:buClr>
                <a:schemeClr val="dk1"/>
              </a:buClr>
              <a:buSzPts val="2800"/>
              <a:buFont typeface="Noto Sans Symbols"/>
              <a:buNone/>
            </a:pPr>
            <a:r>
              <a:t/>
            </a:r>
            <a:endParaRPr sz="3200">
              <a:solidFill>
                <a:srgbClr val="212121"/>
              </a:solidFill>
              <a:highlight>
                <a:srgbClr val="FFFFFF"/>
              </a:highlight>
              <a:latin typeface="Candara"/>
              <a:ea typeface="Candara"/>
              <a:cs typeface="Candara"/>
              <a:sym typeface="Candara"/>
            </a:endParaRPr>
          </a:p>
          <a:p>
            <a:pPr indent="-457200" lvl="0" marL="457200" marR="0" rtl="0" algn="just">
              <a:lnSpc>
                <a:spcPct val="90000"/>
              </a:lnSpc>
              <a:spcBef>
                <a:spcPts val="0"/>
              </a:spcBef>
              <a:spcAft>
                <a:spcPts val="0"/>
              </a:spcAft>
              <a:buClr>
                <a:schemeClr val="dk1"/>
              </a:buClr>
              <a:buSzPts val="2800"/>
              <a:buFont typeface="Noto Sans Symbols"/>
              <a:buChar char="❑"/>
            </a:pPr>
            <a:r>
              <a:rPr b="0" i="0" lang="en-US" sz="3200">
                <a:solidFill>
                  <a:srgbClr val="212121"/>
                </a:solidFill>
                <a:highlight>
                  <a:srgbClr val="FFFFFF"/>
                </a:highlight>
                <a:latin typeface="Candara"/>
                <a:ea typeface="Candara"/>
                <a:cs typeface="Candara"/>
                <a:sym typeface="Candara"/>
              </a:rPr>
              <a:t>Bronfenbrenner suggested that more nurturing and encouraging environments led to better developmental outcomes.</a:t>
            </a:r>
            <a:endParaRPr sz="3200">
              <a:solidFill>
                <a:schemeClr val="dk1"/>
              </a:solidFill>
              <a:latin typeface="Candara"/>
              <a:ea typeface="Candara"/>
              <a:cs typeface="Candara"/>
              <a:sym typeface="Candara"/>
            </a:endParaRPr>
          </a:p>
        </p:txBody>
      </p:sp>
      <p:sp>
        <p:nvSpPr>
          <p:cNvPr id="362" name="Google Shape;362;p33"/>
          <p:cNvSpPr/>
          <p:nvPr/>
        </p:nvSpPr>
        <p:spPr>
          <a:xfrm>
            <a:off x="257745" y="2887048"/>
            <a:ext cx="6871491" cy="6728895"/>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E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3"/>
          <p:cNvSpPr/>
          <p:nvPr/>
        </p:nvSpPr>
        <p:spPr>
          <a:xfrm flipH="1">
            <a:off x="1898409" y="3413125"/>
            <a:ext cx="3762167" cy="5845175"/>
          </a:xfrm>
          <a:custGeom>
            <a:rect b="b" l="l" r="r" t="t"/>
            <a:pathLst>
              <a:path extrusionOk="0" h="5845175" w="3762167">
                <a:moveTo>
                  <a:pt x="3762168" y="0"/>
                </a:moveTo>
                <a:lnTo>
                  <a:pt x="0" y="0"/>
                </a:lnTo>
                <a:lnTo>
                  <a:pt x="0" y="5845175"/>
                </a:lnTo>
                <a:lnTo>
                  <a:pt x="3762168" y="5845175"/>
                </a:lnTo>
                <a:lnTo>
                  <a:pt x="3762168" y="0"/>
                </a:lnTo>
                <a:close/>
              </a:path>
            </a:pathLst>
          </a:custGeom>
          <a:blipFill rotWithShape="1">
            <a:blip r:embed="rId3">
              <a:alphaModFix/>
            </a:blip>
            <a:stretch>
              <a:fillRect b="0" l="0" r="0" t="0"/>
            </a:stretch>
          </a:blipFill>
          <a:ln>
            <a:noFill/>
          </a:ln>
        </p:spPr>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34"/>
          <p:cNvSpPr txBox="1"/>
          <p:nvPr/>
        </p:nvSpPr>
        <p:spPr>
          <a:xfrm>
            <a:off x="8809625" y="821963"/>
            <a:ext cx="8331778" cy="1106137"/>
          </a:xfrm>
          <a:prstGeom prst="rect">
            <a:avLst/>
          </a:prstGeom>
          <a:noFill/>
          <a:ln>
            <a:noFill/>
          </a:ln>
        </p:spPr>
        <p:txBody>
          <a:bodyPr anchorCtr="0" anchor="t" bIns="0" lIns="0" spcFirstLastPara="1" rIns="0" wrap="square" tIns="0">
            <a:spAutoFit/>
          </a:bodyPr>
          <a:lstStyle/>
          <a:p>
            <a:pPr indent="0" lvl="0" marL="0" marR="0" rtl="0" algn="ctr">
              <a:lnSpc>
                <a:spcPct val="177777"/>
              </a:lnSpc>
              <a:spcBef>
                <a:spcPts val="0"/>
              </a:spcBef>
              <a:spcAft>
                <a:spcPts val="0"/>
              </a:spcAft>
              <a:buNone/>
            </a:pPr>
            <a:r>
              <a:rPr b="1" lang="en-US" sz="5400">
                <a:solidFill>
                  <a:srgbClr val="2B3340"/>
                </a:solidFill>
                <a:latin typeface="Candara"/>
                <a:ea typeface="Candara"/>
                <a:cs typeface="Candara"/>
                <a:sym typeface="Candara"/>
              </a:rPr>
              <a:t>LEARNING THEORIES</a:t>
            </a:r>
            <a:endParaRPr b="1" sz="5400">
              <a:solidFill>
                <a:srgbClr val="2B3340"/>
              </a:solidFill>
              <a:latin typeface="Candara"/>
              <a:ea typeface="Candara"/>
              <a:cs typeface="Candara"/>
              <a:sym typeface="Candara"/>
            </a:endParaRPr>
          </a:p>
        </p:txBody>
      </p:sp>
      <p:cxnSp>
        <p:nvCxnSpPr>
          <p:cNvPr id="369" name="Google Shape;369;p34"/>
          <p:cNvCxnSpPr/>
          <p:nvPr/>
        </p:nvCxnSpPr>
        <p:spPr>
          <a:xfrm rot="-5400000">
            <a:off x="1929557" y="5119688"/>
            <a:ext cx="11701531" cy="0"/>
          </a:xfrm>
          <a:prstGeom prst="straightConnector1">
            <a:avLst/>
          </a:prstGeom>
          <a:noFill/>
          <a:ln cap="rnd" cmpd="sng" w="47625">
            <a:solidFill>
              <a:srgbClr val="2B3340">
                <a:alpha val="24705"/>
              </a:srgbClr>
            </a:solidFill>
            <a:prstDash val="dot"/>
            <a:round/>
            <a:headEnd len="sm" w="sm" type="none"/>
            <a:tailEnd len="sm" w="sm" type="none"/>
          </a:ln>
        </p:spPr>
      </p:cxnSp>
      <p:sp>
        <p:nvSpPr>
          <p:cNvPr id="370" name="Google Shape;370;p34"/>
          <p:cNvSpPr/>
          <p:nvPr/>
        </p:nvSpPr>
        <p:spPr>
          <a:xfrm>
            <a:off x="1238962" y="2053070"/>
            <a:ext cx="5060210" cy="4955201"/>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E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4"/>
          <p:cNvSpPr/>
          <p:nvPr/>
        </p:nvSpPr>
        <p:spPr>
          <a:xfrm>
            <a:off x="693070" y="1028700"/>
            <a:ext cx="6151993" cy="11203961"/>
          </a:xfrm>
          <a:custGeom>
            <a:rect b="b" l="l" r="r" t="t"/>
            <a:pathLst>
              <a:path extrusionOk="0" h="11203961" w="6151993">
                <a:moveTo>
                  <a:pt x="0" y="0"/>
                </a:moveTo>
                <a:lnTo>
                  <a:pt x="6151993" y="0"/>
                </a:lnTo>
                <a:lnTo>
                  <a:pt x="6151993" y="11203961"/>
                </a:lnTo>
                <a:lnTo>
                  <a:pt x="0" y="11203961"/>
                </a:lnTo>
                <a:lnTo>
                  <a:pt x="0" y="0"/>
                </a:lnTo>
                <a:close/>
              </a:path>
            </a:pathLst>
          </a:custGeom>
          <a:blipFill rotWithShape="1">
            <a:blip r:embed="rId3">
              <a:alphaModFix/>
            </a:blip>
            <a:stretch>
              <a:fillRect b="0" l="0" r="0" t="0"/>
            </a:stretch>
          </a:blipFill>
          <a:ln>
            <a:noFill/>
          </a:ln>
        </p:spPr>
      </p:sp>
      <p:sp>
        <p:nvSpPr>
          <p:cNvPr id="372" name="Google Shape;372;p34"/>
          <p:cNvSpPr txBox="1"/>
          <p:nvPr/>
        </p:nvSpPr>
        <p:spPr>
          <a:xfrm>
            <a:off x="8445249" y="3314700"/>
            <a:ext cx="9060530" cy="5716437"/>
          </a:xfrm>
          <a:prstGeom prst="rect">
            <a:avLst/>
          </a:prstGeom>
          <a:noFill/>
          <a:ln>
            <a:noFill/>
          </a:ln>
        </p:spPr>
        <p:txBody>
          <a:bodyPr anchorCtr="0" anchor="t" bIns="45700" lIns="91425" spcFirstLastPara="1" rIns="91425" wrap="square" tIns="45700">
            <a:spAutoFit/>
          </a:bodyPr>
          <a:lstStyle/>
          <a:p>
            <a:pPr indent="-228600" lvl="0" marL="228600" marR="0" rtl="0" algn="just">
              <a:lnSpc>
                <a:spcPct val="90000"/>
              </a:lnSpc>
              <a:spcBef>
                <a:spcPts val="0"/>
              </a:spcBef>
              <a:spcAft>
                <a:spcPts val="0"/>
              </a:spcAft>
              <a:buClr>
                <a:schemeClr val="dk1"/>
              </a:buClr>
              <a:buSzPts val="2400"/>
              <a:buFont typeface="Candara"/>
              <a:buChar char="•"/>
            </a:pPr>
            <a:r>
              <a:rPr lang="en-US" sz="3200">
                <a:solidFill>
                  <a:schemeClr val="dk1"/>
                </a:solidFill>
                <a:latin typeface="Candara"/>
                <a:ea typeface="Candara"/>
                <a:cs typeface="Candara"/>
                <a:sym typeface="Candara"/>
              </a:rPr>
              <a:t>WATSON believed that well-learned associations between external stimuli and observable responses (called habits) are the building blocks of human development. </a:t>
            </a:r>
            <a:endParaRPr/>
          </a:p>
          <a:p>
            <a:pPr indent="-228600" lvl="0" marL="228600" marR="0" rtl="0" algn="just">
              <a:lnSpc>
                <a:spcPct val="90000"/>
              </a:lnSpc>
              <a:spcBef>
                <a:spcPts val="1000"/>
              </a:spcBef>
              <a:spcAft>
                <a:spcPts val="0"/>
              </a:spcAft>
              <a:buClr>
                <a:schemeClr val="dk1"/>
              </a:buClr>
              <a:buSzPts val="2400"/>
              <a:buFont typeface="Candara"/>
              <a:buChar char="•"/>
            </a:pPr>
            <a:r>
              <a:rPr lang="en-US" sz="3200">
                <a:solidFill>
                  <a:schemeClr val="dk1"/>
                </a:solidFill>
                <a:latin typeface="Candara"/>
                <a:ea typeface="Candara"/>
                <a:cs typeface="Candara"/>
                <a:sym typeface="Candara"/>
              </a:rPr>
              <a:t>SKINNER argued that both animals and humans repeat acts that lead to favourable outcomes and suppress those that lead to unfavourable outcomes.</a:t>
            </a:r>
            <a:endParaRPr/>
          </a:p>
          <a:p>
            <a:pPr indent="-228600" lvl="0" marL="228600" marR="0" rtl="0" algn="just">
              <a:lnSpc>
                <a:spcPct val="90000"/>
              </a:lnSpc>
              <a:spcBef>
                <a:spcPts val="1000"/>
              </a:spcBef>
              <a:spcAft>
                <a:spcPts val="0"/>
              </a:spcAft>
              <a:buClr>
                <a:schemeClr val="dk1"/>
              </a:buClr>
              <a:buSzPts val="2400"/>
              <a:buFont typeface="Candara"/>
              <a:buChar char="•"/>
            </a:pPr>
            <a:r>
              <a:rPr lang="en-US" sz="3200">
                <a:solidFill>
                  <a:schemeClr val="dk1"/>
                </a:solidFill>
                <a:latin typeface="Candara"/>
                <a:ea typeface="Candara"/>
                <a:cs typeface="Candara"/>
                <a:sym typeface="Candara"/>
              </a:rPr>
              <a:t>Observational learning is simply learning that results from observing the behaviour of other people (called models). </a:t>
            </a:r>
            <a:endParaRPr/>
          </a:p>
          <a:p>
            <a:pPr indent="0" lvl="0" marL="0" marR="0" rtl="0" algn="l">
              <a:spcBef>
                <a:spcPts val="0"/>
              </a:spcBef>
              <a:spcAft>
                <a:spcPts val="0"/>
              </a:spcAft>
              <a:buNone/>
            </a:pPr>
            <a:r>
              <a:t/>
            </a:r>
            <a:endParaRPr sz="3200">
              <a:solidFill>
                <a:schemeClr val="dk1"/>
              </a:solidFill>
              <a:latin typeface="Candara"/>
              <a:ea typeface="Candara"/>
              <a:cs typeface="Candara"/>
              <a:sym typeface="Candar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cxnSp>
        <p:nvCxnSpPr>
          <p:cNvPr id="377" name="Google Shape;377;p35"/>
          <p:cNvCxnSpPr/>
          <p:nvPr/>
        </p:nvCxnSpPr>
        <p:spPr>
          <a:xfrm rot="-5400000">
            <a:off x="1846755" y="5249865"/>
            <a:ext cx="11384025"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378" name="Google Shape;378;p35"/>
          <p:cNvCxnSpPr/>
          <p:nvPr/>
        </p:nvCxnSpPr>
        <p:spPr>
          <a:xfrm>
            <a:off x="7538767" y="4457700"/>
            <a:ext cx="10811144" cy="0"/>
          </a:xfrm>
          <a:prstGeom prst="straightConnector1">
            <a:avLst/>
          </a:prstGeom>
          <a:noFill/>
          <a:ln cap="rnd" cmpd="sng" w="47625">
            <a:solidFill>
              <a:srgbClr val="2B3340">
                <a:alpha val="24705"/>
              </a:srgbClr>
            </a:solidFill>
            <a:prstDash val="dot"/>
            <a:round/>
            <a:headEnd len="sm" w="sm" type="none"/>
            <a:tailEnd len="sm" w="sm" type="none"/>
          </a:ln>
        </p:spPr>
      </p:cxnSp>
      <p:sp>
        <p:nvSpPr>
          <p:cNvPr id="379" name="Google Shape;379;p35"/>
          <p:cNvSpPr txBox="1"/>
          <p:nvPr/>
        </p:nvSpPr>
        <p:spPr>
          <a:xfrm>
            <a:off x="1028699" y="671057"/>
            <a:ext cx="5501586" cy="1477328"/>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4800">
                <a:solidFill>
                  <a:schemeClr val="dk1"/>
                </a:solidFill>
                <a:latin typeface="Candara"/>
                <a:ea typeface="Candara"/>
                <a:cs typeface="Candara"/>
                <a:sym typeface="Candara"/>
              </a:rPr>
              <a:t>COGNITIVE DEVELOPMENTAL</a:t>
            </a:r>
            <a:endParaRPr sz="4000">
              <a:solidFill>
                <a:schemeClr val="dk1"/>
              </a:solidFill>
              <a:latin typeface="Candara"/>
              <a:ea typeface="Candara"/>
              <a:cs typeface="Candara"/>
              <a:sym typeface="Candara"/>
            </a:endParaRPr>
          </a:p>
        </p:txBody>
      </p:sp>
      <p:sp>
        <p:nvSpPr>
          <p:cNvPr id="380" name="Google Shape;380;p35"/>
          <p:cNvSpPr txBox="1"/>
          <p:nvPr/>
        </p:nvSpPr>
        <p:spPr>
          <a:xfrm>
            <a:off x="8103903" y="419100"/>
            <a:ext cx="9345897" cy="9248686"/>
          </a:xfrm>
          <a:prstGeom prst="rect">
            <a:avLst/>
          </a:prstGeom>
          <a:noFill/>
          <a:ln>
            <a:noFill/>
          </a:ln>
        </p:spPr>
        <p:txBody>
          <a:bodyPr anchorCtr="0" anchor="t" bIns="0" lIns="0" spcFirstLastPara="1" rIns="0" wrap="square" tIns="0">
            <a:spAutoFit/>
          </a:bodyPr>
          <a:lstStyle/>
          <a:p>
            <a:pPr indent="-228600" lvl="0" marL="228600" marR="0" rtl="0" algn="just">
              <a:lnSpc>
                <a:spcPct val="90000"/>
              </a:lnSpc>
              <a:spcBef>
                <a:spcPts val="0"/>
              </a:spcBef>
              <a:spcAft>
                <a:spcPts val="0"/>
              </a:spcAft>
              <a:buClr>
                <a:schemeClr val="dk1"/>
              </a:buClr>
              <a:buSzPts val="3200"/>
              <a:buFont typeface="Candara"/>
              <a:buChar char="•"/>
            </a:pPr>
            <a:r>
              <a:rPr lang="en-US" sz="3200">
                <a:solidFill>
                  <a:schemeClr val="dk1"/>
                </a:solidFill>
                <a:latin typeface="Candara"/>
                <a:ea typeface="Candara"/>
                <a:cs typeface="Candara"/>
                <a:sym typeface="Candara"/>
              </a:rPr>
              <a:t>PIAGET believed that children actively construct new understandings of the world based on their own experiences. They watch what goes on around them, experiment with objects they encounter; make connections or associations between events; and are puzzled when their current understandings (or schemes) fail to explain what they have experienced. </a:t>
            </a:r>
            <a:endParaRPr/>
          </a:p>
          <a:p>
            <a:pPr indent="-25400" lvl="0" marL="228600" marR="0" rtl="0" algn="just">
              <a:lnSpc>
                <a:spcPct val="90000"/>
              </a:lnSpc>
              <a:spcBef>
                <a:spcPts val="0"/>
              </a:spcBef>
              <a:spcAft>
                <a:spcPts val="0"/>
              </a:spcAft>
              <a:buClr>
                <a:schemeClr val="dk1"/>
              </a:buClr>
              <a:buSzPts val="3200"/>
              <a:buFont typeface="Calibri"/>
              <a:buNone/>
            </a:pPr>
            <a:r>
              <a:t/>
            </a:r>
            <a:endParaRPr sz="3200">
              <a:solidFill>
                <a:schemeClr val="dk1"/>
              </a:solidFill>
              <a:latin typeface="Candara"/>
              <a:ea typeface="Candara"/>
              <a:cs typeface="Candara"/>
              <a:sym typeface="Candara"/>
            </a:endParaRPr>
          </a:p>
          <a:p>
            <a:pPr indent="-25400" lvl="0" marL="228600" marR="0" rtl="0" algn="just">
              <a:lnSpc>
                <a:spcPct val="90000"/>
              </a:lnSpc>
              <a:spcBef>
                <a:spcPts val="0"/>
              </a:spcBef>
              <a:spcAft>
                <a:spcPts val="0"/>
              </a:spcAft>
              <a:buClr>
                <a:schemeClr val="dk1"/>
              </a:buClr>
              <a:buSzPts val="3200"/>
              <a:buFont typeface="Calibri"/>
              <a:buNone/>
            </a:pPr>
            <a:r>
              <a:t/>
            </a:r>
            <a:endParaRPr sz="3200">
              <a:solidFill>
                <a:schemeClr val="dk1"/>
              </a:solidFill>
              <a:latin typeface="Candara"/>
              <a:ea typeface="Candara"/>
              <a:cs typeface="Candara"/>
              <a:sym typeface="Candara"/>
            </a:endParaRPr>
          </a:p>
          <a:p>
            <a:pPr indent="-228600" lvl="0" marL="228600" marR="0" rtl="0" algn="just">
              <a:lnSpc>
                <a:spcPct val="90000"/>
              </a:lnSpc>
              <a:spcBef>
                <a:spcPts val="1000"/>
              </a:spcBef>
              <a:spcAft>
                <a:spcPts val="0"/>
              </a:spcAft>
              <a:buClr>
                <a:schemeClr val="dk1"/>
              </a:buClr>
              <a:buSzPts val="3200"/>
              <a:buFont typeface="Candara"/>
              <a:buChar char="•"/>
            </a:pPr>
            <a:r>
              <a:rPr lang="en-US" sz="3200">
                <a:solidFill>
                  <a:schemeClr val="dk1"/>
                </a:solidFill>
                <a:latin typeface="Candara"/>
                <a:ea typeface="Candara"/>
                <a:cs typeface="Candara"/>
                <a:sym typeface="Candara"/>
              </a:rPr>
              <a:t>People continually rely on the complementary processes of ASSIMILATION and ACCOMMODATION to adapt to environments. </a:t>
            </a:r>
            <a:endParaRPr/>
          </a:p>
          <a:p>
            <a:pPr indent="-25400" lvl="0" marL="228600" marR="0" rtl="0" algn="just">
              <a:lnSpc>
                <a:spcPct val="90000"/>
              </a:lnSpc>
              <a:spcBef>
                <a:spcPts val="1000"/>
              </a:spcBef>
              <a:spcAft>
                <a:spcPts val="0"/>
              </a:spcAft>
              <a:buClr>
                <a:schemeClr val="dk1"/>
              </a:buClr>
              <a:buSzPts val="3200"/>
              <a:buFont typeface="Calibri"/>
              <a:buNone/>
            </a:pPr>
            <a:r>
              <a:t/>
            </a:r>
            <a:endParaRPr sz="3200">
              <a:solidFill>
                <a:schemeClr val="dk1"/>
              </a:solidFill>
              <a:latin typeface="Candara"/>
              <a:ea typeface="Candara"/>
              <a:cs typeface="Candara"/>
              <a:sym typeface="Candara"/>
            </a:endParaRPr>
          </a:p>
          <a:p>
            <a:pPr indent="-228600" lvl="0" marL="228600" marR="0" rtl="0" algn="just">
              <a:lnSpc>
                <a:spcPct val="90000"/>
              </a:lnSpc>
              <a:spcBef>
                <a:spcPts val="1000"/>
              </a:spcBef>
              <a:spcAft>
                <a:spcPts val="0"/>
              </a:spcAft>
              <a:buClr>
                <a:schemeClr val="dk1"/>
              </a:buClr>
              <a:buSzPts val="3200"/>
              <a:buFont typeface="Candara"/>
              <a:buChar char="•"/>
            </a:pPr>
            <a:r>
              <a:rPr lang="en-US" sz="3200">
                <a:solidFill>
                  <a:schemeClr val="dk1"/>
                </a:solidFill>
                <a:latin typeface="Candara"/>
                <a:ea typeface="Candara"/>
                <a:cs typeface="Candara"/>
                <a:sym typeface="Candara"/>
              </a:rPr>
              <a:t>Initially, we attempt to understand new experiences or solve problems using our current cognitive schemes (assimilation). But we often find that our existing schemes are inadequate for these tasks, which then prompts us to revise them (accommodation) so that they provide a better “fit” with reality. </a:t>
            </a:r>
            <a:endParaRPr/>
          </a:p>
        </p:txBody>
      </p:sp>
      <p:sp>
        <p:nvSpPr>
          <p:cNvPr id="381" name="Google Shape;381;p35"/>
          <p:cNvSpPr/>
          <p:nvPr/>
        </p:nvSpPr>
        <p:spPr>
          <a:xfrm>
            <a:off x="257745" y="2887048"/>
            <a:ext cx="6871491" cy="6728895"/>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E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5"/>
          <p:cNvSpPr/>
          <p:nvPr/>
        </p:nvSpPr>
        <p:spPr>
          <a:xfrm flipH="1">
            <a:off x="1898409" y="3413125"/>
            <a:ext cx="3762167" cy="5845175"/>
          </a:xfrm>
          <a:custGeom>
            <a:rect b="b" l="l" r="r" t="t"/>
            <a:pathLst>
              <a:path extrusionOk="0" h="5845175" w="3762167">
                <a:moveTo>
                  <a:pt x="3762168" y="0"/>
                </a:moveTo>
                <a:lnTo>
                  <a:pt x="0" y="0"/>
                </a:lnTo>
                <a:lnTo>
                  <a:pt x="0" y="5845175"/>
                </a:lnTo>
                <a:lnTo>
                  <a:pt x="3762168" y="5845175"/>
                </a:lnTo>
                <a:lnTo>
                  <a:pt x="3762168" y="0"/>
                </a:lnTo>
                <a:close/>
              </a:path>
            </a:pathLst>
          </a:custGeom>
          <a:blipFill rotWithShape="1">
            <a:blip r:embed="rId3">
              <a:alphaModFix/>
            </a:blip>
            <a:stretch>
              <a:fillRect b="0" l="0" r="0" t="0"/>
            </a:stretch>
          </a:blipFill>
          <a:ln>
            <a:noFill/>
          </a:ln>
        </p:spPr>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E1D7"/>
        </a:solidFill>
      </p:bgPr>
    </p:bg>
    <p:spTree>
      <p:nvGrpSpPr>
        <p:cNvPr id="386" name="Shape 386"/>
        <p:cNvGrpSpPr/>
        <p:nvPr/>
      </p:nvGrpSpPr>
      <p:grpSpPr>
        <a:xfrm>
          <a:off x="0" y="0"/>
          <a:ext cx="0" cy="0"/>
          <a:chOff x="0" y="0"/>
          <a:chExt cx="0" cy="0"/>
        </a:xfrm>
      </p:grpSpPr>
      <p:sp>
        <p:nvSpPr>
          <p:cNvPr id="387" name="Google Shape;387;p36"/>
          <p:cNvSpPr/>
          <p:nvPr/>
        </p:nvSpPr>
        <p:spPr>
          <a:xfrm>
            <a:off x="11072297" y="31173"/>
            <a:ext cx="4714609" cy="4616772"/>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6"/>
          <p:cNvSpPr/>
          <p:nvPr/>
        </p:nvSpPr>
        <p:spPr>
          <a:xfrm>
            <a:off x="12006734" y="1028700"/>
            <a:ext cx="7600395" cy="11484114"/>
          </a:xfrm>
          <a:custGeom>
            <a:rect b="b" l="l" r="r" t="t"/>
            <a:pathLst>
              <a:path extrusionOk="0" h="11484114" w="7600395">
                <a:moveTo>
                  <a:pt x="0" y="0"/>
                </a:moveTo>
                <a:lnTo>
                  <a:pt x="7600395" y="0"/>
                </a:lnTo>
                <a:lnTo>
                  <a:pt x="7600395" y="11484114"/>
                </a:lnTo>
                <a:lnTo>
                  <a:pt x="0" y="11484114"/>
                </a:lnTo>
                <a:lnTo>
                  <a:pt x="0" y="0"/>
                </a:lnTo>
                <a:close/>
              </a:path>
            </a:pathLst>
          </a:custGeom>
          <a:blipFill rotWithShape="1">
            <a:blip r:embed="rId3">
              <a:alphaModFix/>
            </a:blip>
            <a:stretch>
              <a:fillRect b="0" l="0" r="0" t="0"/>
            </a:stretch>
          </a:blipFill>
          <a:ln>
            <a:noFill/>
          </a:ln>
        </p:spPr>
      </p:sp>
      <p:sp>
        <p:nvSpPr>
          <p:cNvPr id="389" name="Google Shape;389;p36"/>
          <p:cNvSpPr txBox="1"/>
          <p:nvPr/>
        </p:nvSpPr>
        <p:spPr>
          <a:xfrm>
            <a:off x="609600" y="2857500"/>
            <a:ext cx="10744200" cy="5884816"/>
          </a:xfrm>
          <a:prstGeom prst="rect">
            <a:avLst/>
          </a:prstGeom>
          <a:noFill/>
          <a:ln>
            <a:noFill/>
          </a:ln>
        </p:spPr>
        <p:txBody>
          <a:bodyPr anchorCtr="0" anchor="t" bIns="0" lIns="0" spcFirstLastPara="1" rIns="0" wrap="square" tIns="0">
            <a:spAutoFit/>
          </a:bodyPr>
          <a:lstStyle/>
          <a:p>
            <a:pPr indent="-457200" lvl="0" marL="457200" marR="0" rtl="0" algn="l">
              <a:lnSpc>
                <a:spcPct val="150000"/>
              </a:lnSpc>
              <a:spcBef>
                <a:spcPts val="0"/>
              </a:spcBef>
              <a:spcAft>
                <a:spcPts val="0"/>
              </a:spcAft>
              <a:buClr>
                <a:schemeClr val="dk1"/>
              </a:buClr>
              <a:buSzPts val="2800"/>
              <a:buFont typeface="Arial"/>
              <a:buChar char="•"/>
            </a:pPr>
            <a:r>
              <a:rPr b="1" lang="en-US" sz="2800">
                <a:solidFill>
                  <a:schemeClr val="dk1"/>
                </a:solidFill>
                <a:latin typeface="Candara"/>
                <a:ea typeface="Candara"/>
                <a:cs typeface="Candara"/>
                <a:sym typeface="Candara"/>
              </a:rPr>
              <a:t>COGNITIVE ADAPTATIONS </a:t>
            </a:r>
            <a:r>
              <a:rPr lang="en-US" sz="2800">
                <a:solidFill>
                  <a:schemeClr val="dk1"/>
                </a:solidFill>
                <a:latin typeface="Candara"/>
                <a:ea typeface="Candara"/>
                <a:cs typeface="Candara"/>
                <a:sym typeface="Candara"/>
              </a:rPr>
              <a:t>- cognitive awareness and understanding of the world. </a:t>
            </a:r>
            <a:endParaRPr/>
          </a:p>
          <a:p>
            <a:pPr indent="-457200" lvl="0" marL="457200" marR="0" rtl="0" algn="l">
              <a:lnSpc>
                <a:spcPct val="150000"/>
              </a:lnSpc>
              <a:spcBef>
                <a:spcPts val="0"/>
              </a:spcBef>
              <a:spcAft>
                <a:spcPts val="0"/>
              </a:spcAft>
              <a:buClr>
                <a:schemeClr val="dk1"/>
              </a:buClr>
              <a:buSzPts val="2800"/>
              <a:buFont typeface="Arial"/>
              <a:buChar char="•"/>
            </a:pPr>
            <a:r>
              <a:rPr b="1" lang="en-US" sz="2800">
                <a:solidFill>
                  <a:schemeClr val="dk1"/>
                </a:solidFill>
                <a:latin typeface="Candara"/>
                <a:ea typeface="Candara"/>
                <a:cs typeface="Candara"/>
                <a:sym typeface="Candara"/>
              </a:rPr>
              <a:t>ORGANISMIC WORLD VIEW </a:t>
            </a:r>
            <a:r>
              <a:rPr lang="en-US" sz="2800">
                <a:solidFill>
                  <a:schemeClr val="dk1"/>
                </a:solidFill>
                <a:latin typeface="Candara"/>
                <a:ea typeface="Candara"/>
                <a:cs typeface="Candara"/>
                <a:sym typeface="Candara"/>
              </a:rPr>
              <a:t>- people are inherently active and continually interacting with the environment that shape their own development. </a:t>
            </a:r>
            <a:endParaRPr/>
          </a:p>
          <a:p>
            <a:pPr indent="-457200" lvl="0" marL="457200" marR="0" rtl="0" algn="l">
              <a:lnSpc>
                <a:spcPct val="150000"/>
              </a:lnSpc>
              <a:spcBef>
                <a:spcPts val="0"/>
              </a:spcBef>
              <a:spcAft>
                <a:spcPts val="0"/>
              </a:spcAft>
              <a:buClr>
                <a:schemeClr val="dk1"/>
              </a:buClr>
              <a:buSzPts val="2800"/>
              <a:buFont typeface="Arial"/>
              <a:buChar char="•"/>
            </a:pPr>
            <a:r>
              <a:rPr b="1" lang="en-US" sz="2800">
                <a:solidFill>
                  <a:schemeClr val="dk1"/>
                </a:solidFill>
                <a:latin typeface="Candara"/>
                <a:ea typeface="Candara"/>
                <a:cs typeface="Candara"/>
                <a:sym typeface="Candara"/>
              </a:rPr>
              <a:t>ASSIMILATION</a:t>
            </a:r>
            <a:r>
              <a:rPr lang="en-US" sz="2800">
                <a:solidFill>
                  <a:schemeClr val="dk1"/>
                </a:solidFill>
                <a:latin typeface="Candara"/>
                <a:ea typeface="Candara"/>
                <a:cs typeface="Candara"/>
                <a:sym typeface="Candara"/>
              </a:rPr>
              <a:t> process through which children incorporate new experiences into their preexisting schemas.  </a:t>
            </a:r>
            <a:endParaRPr/>
          </a:p>
          <a:p>
            <a:pPr indent="-457200" lvl="0" marL="457200" marR="0" rtl="0" algn="l">
              <a:lnSpc>
                <a:spcPct val="150000"/>
              </a:lnSpc>
              <a:spcBef>
                <a:spcPts val="0"/>
              </a:spcBef>
              <a:spcAft>
                <a:spcPts val="0"/>
              </a:spcAft>
              <a:buClr>
                <a:schemeClr val="dk1"/>
              </a:buClr>
              <a:buSzPts val="2800"/>
              <a:buFont typeface="Arial"/>
              <a:buChar char="•"/>
            </a:pPr>
            <a:r>
              <a:rPr b="1" lang="en-US" sz="2800">
                <a:solidFill>
                  <a:schemeClr val="dk1"/>
                </a:solidFill>
                <a:latin typeface="Candara"/>
                <a:ea typeface="Candara"/>
                <a:cs typeface="Candara"/>
                <a:sym typeface="Candara"/>
              </a:rPr>
              <a:t>ACCOMMODATION - </a:t>
            </a:r>
            <a:r>
              <a:rPr lang="en-US" sz="2800">
                <a:solidFill>
                  <a:schemeClr val="dk1"/>
                </a:solidFill>
                <a:latin typeface="Candara"/>
                <a:ea typeface="Candara"/>
                <a:cs typeface="Candara"/>
                <a:sym typeface="Candara"/>
              </a:rPr>
              <a:t>process through which children adapt to new experiences by modifying their preexisting schemas. </a:t>
            </a:r>
            <a:endParaRPr/>
          </a:p>
          <a:p>
            <a:pPr indent="-457200" lvl="0" marL="457200" marR="0" rtl="0" algn="l">
              <a:lnSpc>
                <a:spcPct val="150000"/>
              </a:lnSpc>
              <a:spcBef>
                <a:spcPts val="0"/>
              </a:spcBef>
              <a:spcAft>
                <a:spcPts val="0"/>
              </a:spcAft>
              <a:buClr>
                <a:schemeClr val="dk1"/>
              </a:buClr>
              <a:buSzPts val="2800"/>
              <a:buFont typeface="Arial"/>
              <a:buChar char="•"/>
            </a:pPr>
            <a:r>
              <a:rPr b="1" lang="en-US" sz="2800">
                <a:solidFill>
                  <a:schemeClr val="dk1"/>
                </a:solidFill>
                <a:latin typeface="Candara"/>
                <a:ea typeface="Candara"/>
                <a:cs typeface="Candara"/>
                <a:sym typeface="Candara"/>
              </a:rPr>
              <a:t>SCHEMAS</a:t>
            </a:r>
            <a:r>
              <a:rPr lang="en-US" sz="2800">
                <a:solidFill>
                  <a:schemeClr val="dk1"/>
                </a:solidFill>
                <a:latin typeface="Candara"/>
                <a:ea typeface="Candara"/>
                <a:cs typeface="Candara"/>
                <a:sym typeface="Candara"/>
              </a:rPr>
              <a:t> mental structures in the child’s thinking that provide representations and plans for enacting behaviours.</a:t>
            </a:r>
            <a:endParaRPr sz="2800">
              <a:solidFill>
                <a:srgbClr val="2B3340"/>
              </a:solidFill>
              <a:latin typeface="Candara"/>
              <a:ea typeface="Candara"/>
              <a:cs typeface="Candara"/>
              <a:sym typeface="Candara"/>
            </a:endParaRPr>
          </a:p>
        </p:txBody>
      </p:sp>
      <p:sp>
        <p:nvSpPr>
          <p:cNvPr id="390" name="Google Shape;390;p36"/>
          <p:cNvSpPr txBox="1"/>
          <p:nvPr/>
        </p:nvSpPr>
        <p:spPr>
          <a:xfrm>
            <a:off x="0" y="266700"/>
            <a:ext cx="8790110" cy="1066800"/>
          </a:xfrm>
          <a:prstGeom prst="rect">
            <a:avLst/>
          </a:prstGeom>
          <a:noFill/>
          <a:ln>
            <a:noFill/>
          </a:ln>
        </p:spPr>
        <p:txBody>
          <a:bodyPr anchorCtr="0" anchor="b" bIns="45700" lIns="91425" spcFirstLastPara="1" rIns="91425" wrap="square" tIns="45700">
            <a:normAutofit/>
          </a:bodyPr>
          <a:lstStyle/>
          <a:p>
            <a:pPr indent="0" lvl="0" marL="0" marR="0" rtl="0" algn="ctr">
              <a:lnSpc>
                <a:spcPct val="90000"/>
              </a:lnSpc>
              <a:spcBef>
                <a:spcPts val="0"/>
              </a:spcBef>
              <a:spcAft>
                <a:spcPts val="0"/>
              </a:spcAft>
              <a:buClr>
                <a:schemeClr val="lt1"/>
              </a:buClr>
              <a:buSzPts val="3800"/>
              <a:buFont typeface="Arial Rounded"/>
              <a:buNone/>
            </a:pPr>
            <a:r>
              <a:rPr b="1" lang="en-US" sz="4800">
                <a:solidFill>
                  <a:schemeClr val="dk1"/>
                </a:solidFill>
                <a:latin typeface="Candara"/>
                <a:ea typeface="Candara"/>
                <a:cs typeface="Candara"/>
                <a:sym typeface="Candara"/>
              </a:rPr>
              <a:t>COGNITIVE DEVELOPMENT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xEl>
                                              <p:pRg end="0" st="0"/>
                                            </p:txEl>
                                          </p:spTgt>
                                        </p:tgtEl>
                                        <p:attrNameLst>
                                          <p:attrName>style.visibility</p:attrName>
                                        </p:attrNameLst>
                                      </p:cBhvr>
                                      <p:to>
                                        <p:strVal val="visible"/>
                                      </p:to>
                                    </p:set>
                                    <p:animEffect filter="fade" transition="in">
                                      <p:cBhvr>
                                        <p:cTn dur="500"/>
                                        <p:tgtEl>
                                          <p:spTgt spid="3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xEl>
                                              <p:pRg end="1" st="1"/>
                                            </p:txEl>
                                          </p:spTgt>
                                        </p:tgtEl>
                                        <p:attrNameLst>
                                          <p:attrName>style.visibility</p:attrName>
                                        </p:attrNameLst>
                                      </p:cBhvr>
                                      <p:to>
                                        <p:strVal val="visible"/>
                                      </p:to>
                                    </p:set>
                                    <p:animEffect filter="fade" transition="in">
                                      <p:cBhvr>
                                        <p:cTn dur="500"/>
                                        <p:tgtEl>
                                          <p:spTgt spid="3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xEl>
                                              <p:pRg end="2" st="2"/>
                                            </p:txEl>
                                          </p:spTgt>
                                        </p:tgtEl>
                                        <p:attrNameLst>
                                          <p:attrName>style.visibility</p:attrName>
                                        </p:attrNameLst>
                                      </p:cBhvr>
                                      <p:to>
                                        <p:strVal val="visible"/>
                                      </p:to>
                                    </p:set>
                                    <p:animEffect filter="fade" transition="in">
                                      <p:cBhvr>
                                        <p:cTn dur="500"/>
                                        <p:tgtEl>
                                          <p:spTgt spid="3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xEl>
                                              <p:pRg end="3" st="3"/>
                                            </p:txEl>
                                          </p:spTgt>
                                        </p:tgtEl>
                                        <p:attrNameLst>
                                          <p:attrName>style.visibility</p:attrName>
                                        </p:attrNameLst>
                                      </p:cBhvr>
                                      <p:to>
                                        <p:strVal val="visible"/>
                                      </p:to>
                                    </p:set>
                                    <p:animEffect filter="fade" transition="in">
                                      <p:cBhvr>
                                        <p:cTn dur="500"/>
                                        <p:tgtEl>
                                          <p:spTgt spid="3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xEl>
                                              <p:pRg end="4" st="4"/>
                                            </p:txEl>
                                          </p:spTgt>
                                        </p:tgtEl>
                                        <p:attrNameLst>
                                          <p:attrName>style.visibility</p:attrName>
                                        </p:attrNameLst>
                                      </p:cBhvr>
                                      <p:to>
                                        <p:strVal val="visible"/>
                                      </p:to>
                                    </p:set>
                                    <p:animEffect filter="fade" transition="in">
                                      <p:cBhvr>
                                        <p:cTn dur="500"/>
                                        <p:tgtEl>
                                          <p:spTgt spid="38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E1D7"/>
        </a:solidFill>
      </p:bgPr>
    </p:bg>
    <p:spTree>
      <p:nvGrpSpPr>
        <p:cNvPr id="394" name="Shape 394"/>
        <p:cNvGrpSpPr/>
        <p:nvPr/>
      </p:nvGrpSpPr>
      <p:grpSpPr>
        <a:xfrm>
          <a:off x="0" y="0"/>
          <a:ext cx="0" cy="0"/>
          <a:chOff x="0" y="0"/>
          <a:chExt cx="0" cy="0"/>
        </a:xfrm>
      </p:grpSpPr>
      <p:sp>
        <p:nvSpPr>
          <p:cNvPr id="395" name="Google Shape;395;p37"/>
          <p:cNvSpPr/>
          <p:nvPr/>
        </p:nvSpPr>
        <p:spPr>
          <a:xfrm>
            <a:off x="-1905000" y="4229100"/>
            <a:ext cx="9522546" cy="9324936"/>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7"/>
          <p:cNvSpPr txBox="1"/>
          <p:nvPr/>
        </p:nvSpPr>
        <p:spPr>
          <a:xfrm>
            <a:off x="6858000" y="1028700"/>
            <a:ext cx="10668000" cy="8686800"/>
          </a:xfrm>
          <a:prstGeom prst="rect">
            <a:avLst/>
          </a:prstGeom>
          <a:noFill/>
          <a:ln>
            <a:noFill/>
          </a:ln>
        </p:spPr>
        <p:txBody>
          <a:bodyPr anchorCtr="0" anchor="t" bIns="45700" lIns="91425" spcFirstLastPara="1" rIns="91425" wrap="square" tIns="45700">
            <a:normAutofit/>
          </a:bodyPr>
          <a:lstStyle/>
          <a:p>
            <a:pPr indent="-228600" lvl="0" marL="228600" marR="0" rtl="0" algn="just">
              <a:lnSpc>
                <a:spcPct val="90000"/>
              </a:lnSpc>
              <a:spcBef>
                <a:spcPts val="0"/>
              </a:spcBef>
              <a:spcAft>
                <a:spcPts val="0"/>
              </a:spcAft>
              <a:buClr>
                <a:schemeClr val="dk1"/>
              </a:buClr>
              <a:buSzPts val="2400"/>
              <a:buFont typeface="Arial"/>
              <a:buChar char="•"/>
            </a:pPr>
            <a:r>
              <a:rPr lang="en-US" sz="3600">
                <a:solidFill>
                  <a:schemeClr val="dk1"/>
                </a:solidFill>
                <a:latin typeface="Candara"/>
                <a:ea typeface="Candara"/>
                <a:cs typeface="Candara"/>
                <a:sym typeface="Candara"/>
              </a:rPr>
              <a:t>Vygotsky’s SOCIOCULTURAL perspective on development - children acquire their culture’s values, beliefs, and problem-solving strategies through collaborative dialogues with more knowledgeable members of society.</a:t>
            </a:r>
            <a:endParaRPr/>
          </a:p>
          <a:p>
            <a:pPr indent="-76200" lvl="0" marL="228600" marR="0" rtl="0" algn="just">
              <a:lnSpc>
                <a:spcPct val="90000"/>
              </a:lnSpc>
              <a:spcBef>
                <a:spcPts val="0"/>
              </a:spcBef>
              <a:spcAft>
                <a:spcPts val="0"/>
              </a:spcAft>
              <a:buClr>
                <a:schemeClr val="dk1"/>
              </a:buClr>
              <a:buSzPts val="2400"/>
              <a:buFont typeface="Arial"/>
              <a:buNone/>
            </a:pPr>
            <a:r>
              <a:t/>
            </a:r>
            <a:endParaRPr sz="3600">
              <a:solidFill>
                <a:schemeClr val="dk1"/>
              </a:solidFill>
              <a:latin typeface="Candara"/>
              <a:ea typeface="Candara"/>
              <a:cs typeface="Candara"/>
              <a:sym typeface="Candara"/>
            </a:endParaRPr>
          </a:p>
          <a:p>
            <a:pPr indent="-228600" lvl="0" marL="228600" marR="0" rtl="0" algn="just">
              <a:lnSpc>
                <a:spcPct val="90000"/>
              </a:lnSpc>
              <a:spcBef>
                <a:spcPts val="0"/>
              </a:spcBef>
              <a:spcAft>
                <a:spcPts val="0"/>
              </a:spcAft>
              <a:buClr>
                <a:schemeClr val="dk1"/>
              </a:buClr>
              <a:buSzPts val="2400"/>
              <a:buFont typeface="Arial"/>
              <a:buChar char="•"/>
            </a:pPr>
            <a:r>
              <a:rPr lang="en-US" sz="3600">
                <a:solidFill>
                  <a:schemeClr val="dk1"/>
                </a:solidFill>
                <a:latin typeface="Candara"/>
                <a:ea typeface="Candara"/>
                <a:cs typeface="Candara"/>
                <a:sym typeface="Candara"/>
              </a:rPr>
              <a:t>INFORMATION PROCESSING THEORY - perspective that views the human mind as a continuously developing symbol-manipulating system, similar to a computer, into which information flows, is operated on, and is converted into output (answers, inferences, or solutions to problems).</a:t>
            </a:r>
            <a:endParaRPr/>
          </a:p>
          <a:p>
            <a:pPr indent="-76200" lvl="0" marL="228600" marR="0" rtl="0" algn="just">
              <a:lnSpc>
                <a:spcPct val="90000"/>
              </a:lnSpc>
              <a:spcBef>
                <a:spcPts val="0"/>
              </a:spcBef>
              <a:spcAft>
                <a:spcPts val="0"/>
              </a:spcAft>
              <a:buClr>
                <a:schemeClr val="dk1"/>
              </a:buClr>
              <a:buSzPts val="2400"/>
              <a:buFont typeface="Arial"/>
              <a:buNone/>
            </a:pPr>
            <a:r>
              <a:t/>
            </a:r>
            <a:endParaRPr sz="3600">
              <a:solidFill>
                <a:schemeClr val="dk1"/>
              </a:solidFill>
              <a:latin typeface="Candara"/>
              <a:ea typeface="Candara"/>
              <a:cs typeface="Candara"/>
              <a:sym typeface="Candara"/>
            </a:endParaRPr>
          </a:p>
          <a:p>
            <a:pPr indent="-228600" lvl="0" marL="228600" marR="0" rtl="0" algn="just">
              <a:lnSpc>
                <a:spcPct val="90000"/>
              </a:lnSpc>
              <a:spcBef>
                <a:spcPts val="0"/>
              </a:spcBef>
              <a:spcAft>
                <a:spcPts val="0"/>
              </a:spcAft>
              <a:buClr>
                <a:schemeClr val="dk1"/>
              </a:buClr>
              <a:buSzPts val="2400"/>
              <a:buFont typeface="Arial"/>
              <a:buChar char="•"/>
            </a:pPr>
            <a:r>
              <a:rPr lang="en-US" sz="3600">
                <a:solidFill>
                  <a:schemeClr val="dk1"/>
                </a:solidFill>
                <a:latin typeface="Candara"/>
                <a:ea typeface="Candara"/>
                <a:cs typeface="Candara"/>
                <a:sym typeface="Candara"/>
              </a:rPr>
              <a:t>ETHOLOGY and EVOLUATIONARY - the study of the bioevolutionary basis of behaviour and development, with a focus on survival of the genes.</a:t>
            </a:r>
            <a:endParaRPr/>
          </a:p>
          <a:p>
            <a:pPr indent="-76200" lvl="0" marL="228600" marR="0" rtl="0" algn="just">
              <a:lnSpc>
                <a:spcPct val="90000"/>
              </a:lnSpc>
              <a:spcBef>
                <a:spcPts val="0"/>
              </a:spcBef>
              <a:spcAft>
                <a:spcPts val="0"/>
              </a:spcAft>
              <a:buClr>
                <a:schemeClr val="dk1"/>
              </a:buClr>
              <a:buSzPts val="2400"/>
              <a:buFont typeface="Arial"/>
              <a:buNone/>
            </a:pPr>
            <a:r>
              <a:t/>
            </a:r>
            <a:endParaRPr sz="3600">
              <a:solidFill>
                <a:schemeClr val="dk1"/>
              </a:solidFill>
              <a:latin typeface="Candara"/>
              <a:ea typeface="Candara"/>
              <a:cs typeface="Candara"/>
              <a:sym typeface="Candara"/>
            </a:endParaRPr>
          </a:p>
          <a:p>
            <a:pPr indent="-76200" lvl="0" marL="228600" marR="0" rtl="0" algn="just">
              <a:lnSpc>
                <a:spcPct val="90000"/>
              </a:lnSpc>
              <a:spcBef>
                <a:spcPts val="0"/>
              </a:spcBef>
              <a:spcAft>
                <a:spcPts val="0"/>
              </a:spcAft>
              <a:buClr>
                <a:schemeClr val="dk1"/>
              </a:buClr>
              <a:buSzPts val="2400"/>
              <a:buFont typeface="Arial"/>
              <a:buNone/>
            </a:pPr>
            <a:r>
              <a:t/>
            </a:r>
            <a:endParaRPr sz="3600">
              <a:solidFill>
                <a:schemeClr val="dk1"/>
              </a:solidFill>
              <a:latin typeface="Candara"/>
              <a:ea typeface="Candara"/>
              <a:cs typeface="Candara"/>
              <a:sym typeface="Candara"/>
            </a:endParaRPr>
          </a:p>
          <a:p>
            <a:pPr indent="-76200" lvl="0" marL="228600" marR="0" rtl="0" algn="just">
              <a:lnSpc>
                <a:spcPct val="90000"/>
              </a:lnSpc>
              <a:spcBef>
                <a:spcPts val="0"/>
              </a:spcBef>
              <a:spcAft>
                <a:spcPts val="0"/>
              </a:spcAft>
              <a:buClr>
                <a:schemeClr val="dk1"/>
              </a:buClr>
              <a:buSzPts val="2400"/>
              <a:buFont typeface="Arial"/>
              <a:buNone/>
            </a:pPr>
            <a:r>
              <a:t/>
            </a:r>
            <a:endParaRPr sz="3600">
              <a:solidFill>
                <a:schemeClr val="dk1"/>
              </a:solidFill>
              <a:latin typeface="Candara"/>
              <a:ea typeface="Candara"/>
              <a:cs typeface="Candara"/>
              <a:sym typeface="Candara"/>
            </a:endParaRPr>
          </a:p>
        </p:txBody>
      </p:sp>
      <p:sp>
        <p:nvSpPr>
          <p:cNvPr id="397" name="Google Shape;397;p37"/>
          <p:cNvSpPr/>
          <p:nvPr/>
        </p:nvSpPr>
        <p:spPr>
          <a:xfrm>
            <a:off x="-622897" y="569510"/>
            <a:ext cx="6496069" cy="8426504"/>
          </a:xfrm>
          <a:custGeom>
            <a:rect b="b" l="l" r="r" t="t"/>
            <a:pathLst>
              <a:path extrusionOk="0" h="8426504" w="6496069">
                <a:moveTo>
                  <a:pt x="0" y="0"/>
                </a:moveTo>
                <a:lnTo>
                  <a:pt x="6496068" y="0"/>
                </a:lnTo>
                <a:lnTo>
                  <a:pt x="6496068" y="8426504"/>
                </a:lnTo>
                <a:lnTo>
                  <a:pt x="0" y="8426504"/>
                </a:lnTo>
                <a:lnTo>
                  <a:pt x="0" y="0"/>
                </a:lnTo>
                <a:close/>
              </a:path>
            </a:pathLst>
          </a:custGeom>
          <a:blipFill rotWithShape="1">
            <a:blip r:embed="rId3">
              <a:alphaModFix/>
            </a:blip>
            <a:stretch>
              <a:fillRect b="0" l="0" r="0" t="0"/>
            </a:stretch>
          </a:blip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6">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6">
                                            <p:txEl>
                                              <p:pRg end="7" st="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8"/>
          <p:cNvSpPr/>
          <p:nvPr/>
        </p:nvSpPr>
        <p:spPr>
          <a:xfrm>
            <a:off x="9584114" y="0"/>
            <a:ext cx="8703886" cy="10287000"/>
          </a:xfrm>
          <a:prstGeom prst="rect">
            <a:avLst/>
          </a:pr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3" name="Google Shape;403;p38"/>
          <p:cNvCxnSpPr/>
          <p:nvPr/>
        </p:nvCxnSpPr>
        <p:spPr>
          <a:xfrm>
            <a:off x="0" y="2324100"/>
            <a:ext cx="9584114" cy="0"/>
          </a:xfrm>
          <a:prstGeom prst="straightConnector1">
            <a:avLst/>
          </a:prstGeom>
          <a:noFill/>
          <a:ln cap="rnd" cmpd="sng" w="47625">
            <a:solidFill>
              <a:srgbClr val="2B3340">
                <a:alpha val="24705"/>
              </a:srgbClr>
            </a:solidFill>
            <a:prstDash val="dot"/>
            <a:round/>
            <a:headEnd len="sm" w="sm" type="none"/>
            <a:tailEnd len="sm" w="sm" type="none"/>
          </a:ln>
        </p:spPr>
      </p:cxnSp>
      <p:sp>
        <p:nvSpPr>
          <p:cNvPr id="404" name="Google Shape;404;p38"/>
          <p:cNvSpPr txBox="1"/>
          <p:nvPr/>
        </p:nvSpPr>
        <p:spPr>
          <a:xfrm>
            <a:off x="1324957" y="363684"/>
            <a:ext cx="6934200" cy="1676400"/>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rgbClr val="C00000"/>
              </a:buClr>
              <a:buSzPts val="5400"/>
              <a:buFont typeface="Calibri"/>
              <a:buNone/>
            </a:pPr>
            <a:r>
              <a:rPr b="1" lang="en-US" sz="5400">
                <a:solidFill>
                  <a:srgbClr val="C00000"/>
                </a:solidFill>
                <a:latin typeface="Candara"/>
                <a:ea typeface="Candara"/>
                <a:cs typeface="Candara"/>
                <a:sym typeface="Candara"/>
              </a:rPr>
              <a:t>INFORMATION PROCESSING</a:t>
            </a:r>
            <a:endParaRPr/>
          </a:p>
        </p:txBody>
      </p:sp>
      <p:sp>
        <p:nvSpPr>
          <p:cNvPr id="405" name="Google Shape;405;p38"/>
          <p:cNvSpPr txBox="1"/>
          <p:nvPr/>
        </p:nvSpPr>
        <p:spPr>
          <a:xfrm>
            <a:off x="838200" y="2608117"/>
            <a:ext cx="8305799" cy="6249701"/>
          </a:xfrm>
          <a:prstGeom prst="rect">
            <a:avLst/>
          </a:prstGeom>
          <a:noFill/>
          <a:ln>
            <a:noFill/>
          </a:ln>
        </p:spPr>
        <p:txBody>
          <a:bodyPr anchorCtr="0" anchor="ctr" bIns="45700" lIns="91425" spcFirstLastPara="1" rIns="91425" wrap="square" tIns="45700">
            <a:noAutofit/>
          </a:bodyPr>
          <a:lstStyle/>
          <a:p>
            <a:pPr indent="-228600" lvl="0" marL="228600" marR="0" rtl="0" algn="just">
              <a:spcBef>
                <a:spcPts val="0"/>
              </a:spcBef>
              <a:spcAft>
                <a:spcPts val="0"/>
              </a:spcAft>
              <a:buClr>
                <a:schemeClr val="dk1"/>
              </a:buClr>
              <a:buSzPts val="3200"/>
              <a:buFont typeface="Arial"/>
              <a:buChar char="•"/>
            </a:pPr>
            <a:r>
              <a:rPr lang="en-US" sz="3200">
                <a:solidFill>
                  <a:schemeClr val="dk1"/>
                </a:solidFill>
                <a:latin typeface="Candara"/>
                <a:ea typeface="Candara"/>
                <a:cs typeface="Candara"/>
                <a:sym typeface="Candara"/>
              </a:rPr>
              <a:t>View that cognitive processes are explained in terms of INPUTS AND OUTPUTS</a:t>
            </a:r>
            <a:endParaRPr/>
          </a:p>
          <a:p>
            <a:pPr indent="-228600" lvl="0" marL="228600" marR="0" rtl="0" algn="just">
              <a:spcBef>
                <a:spcPts val="0"/>
              </a:spcBef>
              <a:spcAft>
                <a:spcPts val="0"/>
              </a:spcAft>
              <a:buClr>
                <a:schemeClr val="dk1"/>
              </a:buClr>
              <a:buSzPts val="3200"/>
              <a:buFont typeface="Arial"/>
              <a:buChar char="•"/>
            </a:pPr>
            <a:r>
              <a:rPr lang="en-US" sz="3200">
                <a:solidFill>
                  <a:schemeClr val="dk1"/>
                </a:solidFill>
                <a:latin typeface="Candara"/>
                <a:ea typeface="Candara"/>
                <a:cs typeface="Candara"/>
                <a:sym typeface="Candara"/>
              </a:rPr>
              <a:t>Human mind is a system through which information flows. </a:t>
            </a:r>
            <a:endParaRPr/>
          </a:p>
          <a:p>
            <a:pPr indent="-228600" lvl="0" marL="228600" marR="0" rtl="0" algn="just">
              <a:spcBef>
                <a:spcPts val="0"/>
              </a:spcBef>
              <a:spcAft>
                <a:spcPts val="0"/>
              </a:spcAft>
              <a:buClr>
                <a:schemeClr val="dk1"/>
              </a:buClr>
              <a:buSzPts val="3200"/>
              <a:buFont typeface="Arial"/>
              <a:buChar char="•"/>
            </a:pPr>
            <a:r>
              <a:rPr lang="en-US" sz="3200">
                <a:solidFill>
                  <a:schemeClr val="dk1"/>
                </a:solidFill>
                <a:latin typeface="Candara"/>
                <a:ea typeface="Candara"/>
                <a:cs typeface="Candara"/>
                <a:sym typeface="Candara"/>
              </a:rPr>
              <a:t>STRATEGIES knowledge built up to solve particular problems. </a:t>
            </a:r>
            <a:endParaRPr/>
          </a:p>
          <a:p>
            <a:pPr indent="-228600" lvl="0" marL="228600" marR="0" rtl="0" algn="just">
              <a:spcBef>
                <a:spcPts val="0"/>
              </a:spcBef>
              <a:spcAft>
                <a:spcPts val="0"/>
              </a:spcAft>
              <a:buClr>
                <a:schemeClr val="dk1"/>
              </a:buClr>
              <a:buSzPts val="3200"/>
              <a:buFont typeface="Arial"/>
              <a:buChar char="•"/>
            </a:pPr>
            <a:r>
              <a:rPr lang="en-US" sz="3200">
                <a:solidFill>
                  <a:schemeClr val="dk1"/>
                </a:solidFill>
                <a:latin typeface="Candara"/>
                <a:ea typeface="Candara"/>
                <a:cs typeface="Candara"/>
                <a:sym typeface="Candara"/>
              </a:rPr>
              <a:t>CONSTRUCTIVISM - Piaget’s theoretical view that infants are not born with knowledge about the world, but instead gradually construct knowledge and the ability to represent reality mentally.</a:t>
            </a:r>
            <a:endParaRPr/>
          </a:p>
        </p:txBody>
      </p:sp>
      <p:pic>
        <p:nvPicPr>
          <p:cNvPr id="406" name="Google Shape;406;p38"/>
          <p:cNvPicPr preferRelativeResize="0"/>
          <p:nvPr/>
        </p:nvPicPr>
        <p:blipFill rotWithShape="1">
          <a:blip r:embed="rId3">
            <a:alphaModFix/>
          </a:blip>
          <a:srcRect b="0" l="0" r="0" t="0"/>
          <a:stretch/>
        </p:blipFill>
        <p:spPr>
          <a:xfrm>
            <a:off x="10122594" y="1000347"/>
            <a:ext cx="7682344" cy="828630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39"/>
          <p:cNvSpPr txBox="1"/>
          <p:nvPr/>
        </p:nvSpPr>
        <p:spPr>
          <a:xfrm>
            <a:off x="4024745" y="2705100"/>
            <a:ext cx="1172462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https://www.youtube.com/watch?v=8I2hrSRbmHE&amp;list=WL&amp;index=27&amp;t=221s</a:t>
            </a:r>
            <a:endParaRPr/>
          </a:p>
        </p:txBody>
      </p:sp>
      <p:sp>
        <p:nvSpPr>
          <p:cNvPr id="412" name="Google Shape;412;p39"/>
          <p:cNvSpPr txBox="1"/>
          <p:nvPr/>
        </p:nvSpPr>
        <p:spPr>
          <a:xfrm>
            <a:off x="4038600" y="4229100"/>
            <a:ext cx="1185908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alibri"/>
                <a:ea typeface="Calibri"/>
                <a:cs typeface="Calibri"/>
                <a:sym typeface="Calibri"/>
              </a:rPr>
              <a:t>https://www.youtube.com/watch?v=WjOowWxOXCg&amp;list=WL&amp;index=28&amp;t=11s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pic>
        <p:nvPicPr>
          <p:cNvPr id="417" name="Google Shape;417;p40"/>
          <p:cNvPicPr preferRelativeResize="0"/>
          <p:nvPr/>
        </p:nvPicPr>
        <p:blipFill rotWithShape="1">
          <a:blip r:embed="rId3">
            <a:alphaModFix/>
          </a:blip>
          <a:srcRect b="0" l="0" r="0" t="0"/>
          <a:stretch/>
        </p:blipFill>
        <p:spPr>
          <a:xfrm>
            <a:off x="4648200" y="705758"/>
            <a:ext cx="7848600" cy="865837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5"/>
          <p:cNvSpPr txBox="1"/>
          <p:nvPr/>
        </p:nvSpPr>
        <p:spPr>
          <a:xfrm>
            <a:off x="8717260" y="1706255"/>
            <a:ext cx="8331778" cy="49244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8000" u="none" cap="none" strike="noStrike">
                <a:solidFill>
                  <a:schemeClr val="dk1"/>
                </a:solidFill>
                <a:latin typeface="Candara"/>
                <a:ea typeface="Candara"/>
                <a:cs typeface="Candara"/>
                <a:sym typeface="Candara"/>
              </a:rPr>
              <a:t>INTRODUCTION, BACKGROUND AND ISSUES</a:t>
            </a:r>
            <a:br>
              <a:rPr b="1" i="0" lang="en-US" sz="8000" u="none" cap="none" strike="noStrike">
                <a:solidFill>
                  <a:schemeClr val="dk1"/>
                </a:solidFill>
                <a:latin typeface="Candara"/>
                <a:ea typeface="Candara"/>
                <a:cs typeface="Candara"/>
                <a:sym typeface="Candara"/>
              </a:rPr>
            </a:br>
            <a:endParaRPr b="1" i="0" sz="8000" u="none" cap="none" strike="noStrike">
              <a:solidFill>
                <a:srgbClr val="2B3340"/>
              </a:solidFill>
              <a:latin typeface="Candara"/>
              <a:ea typeface="Candara"/>
              <a:cs typeface="Candara"/>
              <a:sym typeface="Candara"/>
            </a:endParaRPr>
          </a:p>
        </p:txBody>
      </p:sp>
      <p:cxnSp>
        <p:nvCxnSpPr>
          <p:cNvPr id="106" name="Google Shape;106;p15"/>
          <p:cNvCxnSpPr/>
          <p:nvPr/>
        </p:nvCxnSpPr>
        <p:spPr>
          <a:xfrm rot="-5400000">
            <a:off x="1929557" y="5119688"/>
            <a:ext cx="11701531" cy="0"/>
          </a:xfrm>
          <a:prstGeom prst="straightConnector1">
            <a:avLst/>
          </a:prstGeom>
          <a:noFill/>
          <a:ln cap="rnd" cmpd="sng" w="47625">
            <a:solidFill>
              <a:srgbClr val="2B3340">
                <a:alpha val="24705"/>
              </a:srgbClr>
            </a:solidFill>
            <a:prstDash val="dot"/>
            <a:round/>
            <a:headEnd len="sm" w="sm" type="none"/>
            <a:tailEnd len="sm" w="sm" type="none"/>
          </a:ln>
        </p:spPr>
      </p:cxnSp>
      <p:sp>
        <p:nvSpPr>
          <p:cNvPr id="107" name="Google Shape;107;p15"/>
          <p:cNvSpPr/>
          <p:nvPr/>
        </p:nvSpPr>
        <p:spPr>
          <a:xfrm>
            <a:off x="1238962" y="2053070"/>
            <a:ext cx="5060210" cy="4955201"/>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E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5"/>
          <p:cNvSpPr/>
          <p:nvPr/>
        </p:nvSpPr>
        <p:spPr>
          <a:xfrm>
            <a:off x="693070" y="1028700"/>
            <a:ext cx="6151993" cy="11203961"/>
          </a:xfrm>
          <a:custGeom>
            <a:rect b="b" l="l" r="r" t="t"/>
            <a:pathLst>
              <a:path extrusionOk="0" h="11203961" w="6151993">
                <a:moveTo>
                  <a:pt x="0" y="0"/>
                </a:moveTo>
                <a:lnTo>
                  <a:pt x="6151993" y="0"/>
                </a:lnTo>
                <a:lnTo>
                  <a:pt x="6151993" y="11203961"/>
                </a:lnTo>
                <a:lnTo>
                  <a:pt x="0" y="11203961"/>
                </a:lnTo>
                <a:lnTo>
                  <a:pt x="0" y="0"/>
                </a:lnTo>
                <a:close/>
              </a:path>
            </a:pathLst>
          </a:custGeom>
          <a:blipFill rotWithShape="1">
            <a:blip r:embed="rId3">
              <a:alphaModFix/>
            </a:blip>
            <a:stretch>
              <a:fillRect b="0" l="0" r="0" t="0"/>
            </a:stretch>
          </a:blipFill>
          <a:ln>
            <a:noFill/>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6"/>
          <p:cNvSpPr txBox="1"/>
          <p:nvPr/>
        </p:nvSpPr>
        <p:spPr>
          <a:xfrm>
            <a:off x="1028700" y="1028700"/>
            <a:ext cx="10344800" cy="1095685"/>
          </a:xfrm>
          <a:prstGeom prst="rect">
            <a:avLst/>
          </a:prstGeom>
          <a:noFill/>
          <a:ln>
            <a:noFill/>
          </a:ln>
        </p:spPr>
        <p:txBody>
          <a:bodyPr anchorCtr="0" anchor="t" bIns="0" lIns="0" spcFirstLastPara="1" rIns="0" wrap="square" tIns="0">
            <a:spAutoFit/>
          </a:bodyPr>
          <a:lstStyle/>
          <a:p>
            <a:pPr indent="0" lvl="0" marL="0" marR="0" rtl="0" algn="l">
              <a:lnSpc>
                <a:spcPct val="177777"/>
              </a:lnSpc>
              <a:spcBef>
                <a:spcPts val="0"/>
              </a:spcBef>
              <a:spcAft>
                <a:spcPts val="0"/>
              </a:spcAft>
              <a:buNone/>
            </a:pPr>
            <a:r>
              <a:rPr b="1" i="0" lang="en-US" sz="5400" u="none" cap="none" strike="noStrike">
                <a:solidFill>
                  <a:srgbClr val="2B3340"/>
                </a:solidFill>
                <a:latin typeface="Candara"/>
                <a:ea typeface="Candara"/>
                <a:cs typeface="Candara"/>
                <a:sym typeface="Candara"/>
              </a:rPr>
              <a:t>Terms to Remember</a:t>
            </a:r>
            <a:endParaRPr/>
          </a:p>
        </p:txBody>
      </p:sp>
      <p:cxnSp>
        <p:nvCxnSpPr>
          <p:cNvPr id="115" name="Google Shape;115;p16"/>
          <p:cNvCxnSpPr/>
          <p:nvPr/>
        </p:nvCxnSpPr>
        <p:spPr>
          <a:xfrm>
            <a:off x="11906" y="3452806"/>
            <a:ext cx="11701531"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116" name="Google Shape;116;p16"/>
          <p:cNvCxnSpPr/>
          <p:nvPr/>
        </p:nvCxnSpPr>
        <p:spPr>
          <a:xfrm rot="-5400000">
            <a:off x="5884103" y="5148262"/>
            <a:ext cx="11701531"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117" name="Google Shape;117;p16"/>
          <p:cNvCxnSpPr/>
          <p:nvPr/>
        </p:nvCxnSpPr>
        <p:spPr>
          <a:xfrm>
            <a:off x="11906" y="5711639"/>
            <a:ext cx="11701531"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118" name="Google Shape;118;p16"/>
          <p:cNvCxnSpPr/>
          <p:nvPr/>
        </p:nvCxnSpPr>
        <p:spPr>
          <a:xfrm>
            <a:off x="11906" y="7970472"/>
            <a:ext cx="11701531" cy="0"/>
          </a:xfrm>
          <a:prstGeom prst="straightConnector1">
            <a:avLst/>
          </a:prstGeom>
          <a:noFill/>
          <a:ln cap="rnd" cmpd="sng" w="47625">
            <a:solidFill>
              <a:srgbClr val="2B3340">
                <a:alpha val="24705"/>
              </a:srgbClr>
            </a:solidFill>
            <a:prstDash val="dot"/>
            <a:round/>
            <a:headEnd len="sm" w="sm" type="none"/>
            <a:tailEnd len="sm" w="sm" type="none"/>
          </a:ln>
        </p:spPr>
      </p:cxnSp>
      <p:grpSp>
        <p:nvGrpSpPr>
          <p:cNvPr id="119" name="Google Shape;119;p16"/>
          <p:cNvGrpSpPr/>
          <p:nvPr/>
        </p:nvGrpSpPr>
        <p:grpSpPr>
          <a:xfrm>
            <a:off x="428978" y="4092152"/>
            <a:ext cx="961089" cy="941145"/>
            <a:chOff x="-799629" y="-57748"/>
            <a:chExt cx="1281452" cy="1254859"/>
          </a:xfrm>
        </p:grpSpPr>
        <p:sp>
          <p:nvSpPr>
            <p:cNvPr id="120" name="Google Shape;120;p16"/>
            <p:cNvSpPr/>
            <p:nvPr/>
          </p:nvSpPr>
          <p:spPr>
            <a:xfrm>
              <a:off x="-799629" y="-57748"/>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6"/>
            <p:cNvSpPr txBox="1"/>
            <p:nvPr/>
          </p:nvSpPr>
          <p:spPr>
            <a:xfrm>
              <a:off x="-677802" y="172806"/>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Literata"/>
                  <a:ea typeface="Literata"/>
                  <a:cs typeface="Literata"/>
                  <a:sym typeface="Literata"/>
                </a:rPr>
                <a:t>01</a:t>
              </a:r>
              <a:endParaRPr/>
            </a:p>
          </p:txBody>
        </p:sp>
      </p:grpSp>
      <p:grpSp>
        <p:nvGrpSpPr>
          <p:cNvPr id="122" name="Google Shape;122;p16"/>
          <p:cNvGrpSpPr/>
          <p:nvPr/>
        </p:nvGrpSpPr>
        <p:grpSpPr>
          <a:xfrm>
            <a:off x="428978" y="6231168"/>
            <a:ext cx="961089" cy="941145"/>
            <a:chOff x="0" y="0"/>
            <a:chExt cx="1281452" cy="1254859"/>
          </a:xfrm>
        </p:grpSpPr>
        <p:sp>
          <p:nvSpPr>
            <p:cNvPr id="123" name="Google Shape;123;p16"/>
            <p:cNvSpPr/>
            <p:nvPr/>
          </p:nvSpPr>
          <p:spPr>
            <a:xfrm>
              <a:off x="0" y="0"/>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txBox="1"/>
            <p:nvPr/>
          </p:nvSpPr>
          <p:spPr>
            <a:xfrm>
              <a:off x="121826" y="230555"/>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Literata"/>
                  <a:ea typeface="Literata"/>
                  <a:cs typeface="Literata"/>
                  <a:sym typeface="Literata"/>
                </a:rPr>
                <a:t>02</a:t>
              </a:r>
              <a:endParaRPr/>
            </a:p>
          </p:txBody>
        </p:sp>
      </p:grpSp>
      <p:sp>
        <p:nvSpPr>
          <p:cNvPr id="125" name="Google Shape;125;p16"/>
          <p:cNvSpPr/>
          <p:nvPr/>
        </p:nvSpPr>
        <p:spPr>
          <a:xfrm>
            <a:off x="10980643" y="-266700"/>
            <a:ext cx="10344802" cy="12395733"/>
          </a:xfrm>
          <a:custGeom>
            <a:rect b="b" l="l" r="r" t="t"/>
            <a:pathLst>
              <a:path extrusionOk="0" h="12395733" w="10344802">
                <a:moveTo>
                  <a:pt x="0" y="0"/>
                </a:moveTo>
                <a:lnTo>
                  <a:pt x="10344802" y="0"/>
                </a:lnTo>
                <a:lnTo>
                  <a:pt x="10344802" y="12395732"/>
                </a:lnTo>
                <a:lnTo>
                  <a:pt x="0" y="12395732"/>
                </a:lnTo>
                <a:lnTo>
                  <a:pt x="0" y="0"/>
                </a:lnTo>
                <a:close/>
              </a:path>
            </a:pathLst>
          </a:custGeom>
          <a:blipFill rotWithShape="1">
            <a:blip r:embed="rId3">
              <a:alphaModFix/>
            </a:blip>
            <a:stretch>
              <a:fillRect b="0" l="0" r="0" t="0"/>
            </a:stretch>
          </a:blipFill>
          <a:ln>
            <a:noFill/>
          </a:ln>
        </p:spPr>
      </p:sp>
      <p:sp>
        <p:nvSpPr>
          <p:cNvPr id="126" name="Google Shape;126;p16"/>
          <p:cNvSpPr txBox="1"/>
          <p:nvPr/>
        </p:nvSpPr>
        <p:spPr>
          <a:xfrm>
            <a:off x="1536786" y="3659400"/>
            <a:ext cx="9483634" cy="2274790"/>
          </a:xfrm>
          <a:prstGeom prst="rect">
            <a:avLst/>
          </a:prstGeom>
          <a:noFill/>
          <a:ln>
            <a:noFill/>
          </a:ln>
        </p:spPr>
        <p:txBody>
          <a:bodyPr anchorCtr="0" anchor="t" bIns="45700" lIns="91425" spcFirstLastPara="1" rIns="91425" wrap="square" tIns="45700">
            <a:normAutofit/>
          </a:bodyPr>
          <a:lstStyle/>
          <a:p>
            <a:pPr indent="0" lvl="0" marL="0" marR="0" rtl="0" algn="just">
              <a:lnSpc>
                <a:spcPct val="90000"/>
              </a:lnSpc>
              <a:spcBef>
                <a:spcPts val="0"/>
              </a:spcBef>
              <a:spcAft>
                <a:spcPts val="0"/>
              </a:spcAft>
              <a:buClr>
                <a:schemeClr val="dk1"/>
              </a:buClr>
              <a:buSzPts val="2800"/>
              <a:buFont typeface="Arial"/>
              <a:buNone/>
            </a:pPr>
            <a:r>
              <a:rPr b="1" i="0" lang="en-US" sz="2800" u="none" cap="none" strike="noStrike">
                <a:solidFill>
                  <a:schemeClr val="dk1"/>
                </a:solidFill>
                <a:latin typeface="Candara"/>
                <a:ea typeface="Candara"/>
                <a:cs typeface="Candara"/>
                <a:sym typeface="Candara"/>
              </a:rPr>
              <a:t>DEVELOPMENT </a:t>
            </a:r>
            <a:endParaRPr/>
          </a:p>
          <a:p>
            <a:pPr indent="0" lvl="0" marL="0" marR="0" rtl="0" algn="just">
              <a:lnSpc>
                <a:spcPct val="90000"/>
              </a:lnSpc>
              <a:spcBef>
                <a:spcPts val="0"/>
              </a:spcBef>
              <a:spcAft>
                <a:spcPts val="0"/>
              </a:spcAft>
              <a:buClr>
                <a:schemeClr val="dk1"/>
              </a:buClr>
              <a:buSzPts val="2800"/>
              <a:buFont typeface="Arial"/>
              <a:buNone/>
            </a:pPr>
            <a:r>
              <a:t/>
            </a:r>
            <a:endParaRPr b="1" i="0" sz="2800" u="none" cap="none" strike="noStrike">
              <a:solidFill>
                <a:schemeClr val="dk1"/>
              </a:solidFill>
              <a:latin typeface="Candara"/>
              <a:ea typeface="Candara"/>
              <a:cs typeface="Candara"/>
              <a:sym typeface="Candara"/>
            </a:endParaRPr>
          </a:p>
          <a:p>
            <a:pPr indent="0" lvl="0" marL="0" marR="0" rtl="0" algn="just">
              <a:lnSpc>
                <a:spcPct val="90000"/>
              </a:lnSpc>
              <a:spcBef>
                <a:spcPts val="0"/>
              </a:spcBef>
              <a:spcAft>
                <a:spcPts val="0"/>
              </a:spcAft>
              <a:buClr>
                <a:schemeClr val="dk1"/>
              </a:buClr>
              <a:buSzPts val="2800"/>
              <a:buFont typeface="Arial"/>
              <a:buNone/>
            </a:pPr>
            <a:r>
              <a:rPr b="0" i="0" lang="en-US" sz="2800" u="none" cap="none" strike="noStrike">
                <a:solidFill>
                  <a:schemeClr val="dk1"/>
                </a:solidFill>
                <a:latin typeface="Candara"/>
                <a:ea typeface="Candara"/>
                <a:cs typeface="Candara"/>
                <a:sym typeface="Candara"/>
              </a:rPr>
              <a:t>refers to systematic changes in the individual that occur between conception and death. </a:t>
            </a:r>
            <a:endParaRPr b="0" i="0" sz="2800" u="sng" cap="none" strike="noStrike">
              <a:solidFill>
                <a:schemeClr val="dk1"/>
              </a:solidFill>
              <a:latin typeface="Candara"/>
              <a:ea typeface="Candara"/>
              <a:cs typeface="Candara"/>
              <a:sym typeface="Candara"/>
            </a:endParaRPr>
          </a:p>
        </p:txBody>
      </p:sp>
      <p:sp>
        <p:nvSpPr>
          <p:cNvPr id="127" name="Google Shape;127;p16"/>
          <p:cNvSpPr txBox="1"/>
          <p:nvPr/>
        </p:nvSpPr>
        <p:spPr>
          <a:xfrm>
            <a:off x="1557568" y="5970451"/>
            <a:ext cx="8737429" cy="3563159"/>
          </a:xfrm>
          <a:prstGeom prst="rect">
            <a:avLst/>
          </a:prstGeom>
          <a:noFill/>
          <a:ln>
            <a:noFill/>
          </a:ln>
        </p:spPr>
        <p:txBody>
          <a:bodyPr anchorCtr="0" anchor="t" bIns="45700" lIns="91425" spcFirstLastPara="1" rIns="91425" wrap="square" tIns="45700">
            <a:normAutofit/>
          </a:bodyPr>
          <a:lstStyle/>
          <a:p>
            <a:pPr indent="0" lvl="0" marL="0" marR="0" rtl="0" algn="just">
              <a:lnSpc>
                <a:spcPct val="90000"/>
              </a:lnSpc>
              <a:spcBef>
                <a:spcPts val="0"/>
              </a:spcBef>
              <a:spcAft>
                <a:spcPts val="0"/>
              </a:spcAft>
              <a:buNone/>
            </a:pPr>
            <a:r>
              <a:rPr b="1" i="0" lang="en-US" sz="2800" u="none" cap="none" strike="noStrike">
                <a:solidFill>
                  <a:schemeClr val="dk1"/>
                </a:solidFill>
                <a:latin typeface="Candara"/>
                <a:ea typeface="Candara"/>
                <a:cs typeface="Candara"/>
                <a:sym typeface="Candara"/>
              </a:rPr>
              <a:t>CONTINUITY</a:t>
            </a:r>
            <a:endParaRPr/>
          </a:p>
          <a:p>
            <a:pPr indent="0" lvl="0" marL="0" marR="0" rtl="0" algn="just">
              <a:lnSpc>
                <a:spcPct val="90000"/>
              </a:lnSpc>
              <a:spcBef>
                <a:spcPts val="0"/>
              </a:spcBef>
              <a:spcAft>
                <a:spcPts val="0"/>
              </a:spcAft>
              <a:buNone/>
            </a:pPr>
            <a:r>
              <a:t/>
            </a:r>
            <a:endParaRPr b="0" i="0" sz="2800" u="none" cap="none" strike="noStrike">
              <a:solidFill>
                <a:schemeClr val="dk1"/>
              </a:solidFill>
              <a:latin typeface="Candara"/>
              <a:ea typeface="Candara"/>
              <a:cs typeface="Candara"/>
              <a:sym typeface="Candara"/>
            </a:endParaRPr>
          </a:p>
          <a:p>
            <a:pPr indent="0" lvl="0" marL="0" marR="0" rtl="0" algn="just">
              <a:lnSpc>
                <a:spcPct val="90000"/>
              </a:lnSpc>
              <a:spcBef>
                <a:spcPts val="0"/>
              </a:spcBef>
              <a:spcAft>
                <a:spcPts val="0"/>
              </a:spcAft>
              <a:buNone/>
            </a:pPr>
            <a:r>
              <a:rPr b="0" i="0" lang="en-US" sz="2800" u="none" cap="none" strike="noStrike">
                <a:solidFill>
                  <a:schemeClr val="dk1"/>
                </a:solidFill>
                <a:latin typeface="Candara"/>
                <a:ea typeface="Candara"/>
                <a:cs typeface="Candara"/>
                <a:sym typeface="Candara"/>
              </a:rPr>
              <a:t>ways in which we remain stable over time or continue to reflect our past.</a:t>
            </a:r>
            <a:endParaRPr b="0" i="0" sz="2800" u="sng" cap="none" strike="noStrike">
              <a:solidFill>
                <a:schemeClr val="dk1"/>
              </a:solidFill>
              <a:latin typeface="Candara"/>
              <a:ea typeface="Candara"/>
              <a:cs typeface="Candara"/>
              <a:sym typeface="Candar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E1D7"/>
        </a:solidFill>
      </p:bgPr>
    </p:bg>
    <p:spTree>
      <p:nvGrpSpPr>
        <p:cNvPr id="131" name="Shape 131"/>
        <p:cNvGrpSpPr/>
        <p:nvPr/>
      </p:nvGrpSpPr>
      <p:grpSpPr>
        <a:xfrm>
          <a:off x="0" y="0"/>
          <a:ext cx="0" cy="0"/>
          <a:chOff x="0" y="0"/>
          <a:chExt cx="0" cy="0"/>
        </a:xfrm>
      </p:grpSpPr>
      <p:sp>
        <p:nvSpPr>
          <p:cNvPr id="132" name="Google Shape;132;p17"/>
          <p:cNvSpPr/>
          <p:nvPr/>
        </p:nvSpPr>
        <p:spPr>
          <a:xfrm>
            <a:off x="-3732573" y="6354202"/>
            <a:ext cx="9522546" cy="9324936"/>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7"/>
          <p:cNvSpPr/>
          <p:nvPr/>
        </p:nvSpPr>
        <p:spPr>
          <a:xfrm>
            <a:off x="0" y="1028700"/>
            <a:ext cx="5992645" cy="9258300"/>
          </a:xfrm>
          <a:custGeom>
            <a:rect b="b" l="l" r="r" t="t"/>
            <a:pathLst>
              <a:path extrusionOk="0" h="9258300" w="5992645">
                <a:moveTo>
                  <a:pt x="0" y="0"/>
                </a:moveTo>
                <a:lnTo>
                  <a:pt x="5992645" y="0"/>
                </a:lnTo>
                <a:lnTo>
                  <a:pt x="5992645" y="9258300"/>
                </a:lnTo>
                <a:lnTo>
                  <a:pt x="0" y="9258300"/>
                </a:lnTo>
                <a:lnTo>
                  <a:pt x="0" y="0"/>
                </a:lnTo>
                <a:close/>
              </a:path>
            </a:pathLst>
          </a:custGeom>
          <a:blipFill rotWithShape="1">
            <a:blip r:embed="rId3">
              <a:alphaModFix/>
            </a:blip>
            <a:stretch>
              <a:fillRect b="0" l="0" r="0" t="0"/>
            </a:stretch>
          </a:blipFill>
          <a:ln>
            <a:noFill/>
          </a:ln>
        </p:spPr>
      </p:sp>
      <p:sp>
        <p:nvSpPr>
          <p:cNvPr id="134" name="Google Shape;134;p17"/>
          <p:cNvSpPr txBox="1"/>
          <p:nvPr/>
        </p:nvSpPr>
        <p:spPr>
          <a:xfrm>
            <a:off x="7391400" y="1028700"/>
            <a:ext cx="9906000" cy="8686800"/>
          </a:xfrm>
          <a:prstGeom prst="rect">
            <a:avLst/>
          </a:prstGeom>
          <a:noFill/>
          <a:ln>
            <a:noFill/>
          </a:ln>
        </p:spPr>
        <p:txBody>
          <a:bodyPr anchorCtr="0" anchor="t" bIns="45700" lIns="91425" spcFirstLastPara="1" rIns="91425" wrap="square" tIns="45700">
            <a:normAutofit/>
          </a:bodyPr>
          <a:lstStyle/>
          <a:p>
            <a:pPr indent="-25400" lvl="0" marL="228600" marR="0" rtl="0" algn="just">
              <a:lnSpc>
                <a:spcPct val="90000"/>
              </a:lnSpc>
              <a:spcBef>
                <a:spcPts val="0"/>
              </a:spcBef>
              <a:spcAft>
                <a:spcPts val="0"/>
              </a:spcAft>
              <a:buClr>
                <a:schemeClr val="dk1"/>
              </a:buClr>
              <a:buSzPts val="3200"/>
              <a:buFont typeface="Arial"/>
              <a:buNone/>
            </a:pPr>
            <a:r>
              <a:t/>
            </a:r>
            <a:endParaRPr b="0" i="0" sz="4000" u="none" cap="none" strike="noStrike">
              <a:solidFill>
                <a:schemeClr val="dk1"/>
              </a:solidFill>
              <a:latin typeface="Candara"/>
              <a:ea typeface="Candara"/>
              <a:cs typeface="Candara"/>
              <a:sym typeface="Candara"/>
            </a:endParaRPr>
          </a:p>
          <a:p>
            <a:pPr indent="0" lvl="0" marL="0" marR="0" rtl="0" algn="ctr">
              <a:lnSpc>
                <a:spcPct val="90000"/>
              </a:lnSpc>
              <a:spcBef>
                <a:spcPts val="0"/>
              </a:spcBef>
              <a:spcAft>
                <a:spcPts val="0"/>
              </a:spcAft>
              <a:buClr>
                <a:schemeClr val="dk1"/>
              </a:buClr>
              <a:buSzPts val="3200"/>
              <a:buFont typeface="Arial"/>
              <a:buNone/>
            </a:pPr>
            <a:r>
              <a:rPr b="1" i="0" lang="en-US" sz="4400" u="none" cap="none" strike="noStrike">
                <a:solidFill>
                  <a:schemeClr val="dk1"/>
                </a:solidFill>
                <a:latin typeface="Candara"/>
                <a:ea typeface="Candara"/>
                <a:cs typeface="Candara"/>
                <a:sym typeface="Candara"/>
              </a:rPr>
              <a:t>DEVELOPMENTAL PSYCHOLOGY</a:t>
            </a:r>
            <a:endParaRPr/>
          </a:p>
          <a:p>
            <a:pPr indent="-25400" lvl="0" marL="228600" marR="0" rtl="0" algn="just">
              <a:lnSpc>
                <a:spcPct val="90000"/>
              </a:lnSpc>
              <a:spcBef>
                <a:spcPts val="0"/>
              </a:spcBef>
              <a:spcAft>
                <a:spcPts val="0"/>
              </a:spcAft>
              <a:buClr>
                <a:schemeClr val="dk1"/>
              </a:buClr>
              <a:buSzPts val="3200"/>
              <a:buFont typeface="Arial"/>
              <a:buNone/>
            </a:pPr>
            <a:r>
              <a:t/>
            </a:r>
            <a:endParaRPr b="0" i="0" sz="4000" u="none" cap="none" strike="noStrike">
              <a:solidFill>
                <a:schemeClr val="dk1"/>
              </a:solidFill>
              <a:latin typeface="Candara"/>
              <a:ea typeface="Candara"/>
              <a:cs typeface="Candara"/>
              <a:sym typeface="Candara"/>
            </a:endParaRPr>
          </a:p>
          <a:p>
            <a:pPr indent="-25400" lvl="0" marL="228600" marR="0" rtl="0" algn="just">
              <a:lnSpc>
                <a:spcPct val="90000"/>
              </a:lnSpc>
              <a:spcBef>
                <a:spcPts val="0"/>
              </a:spcBef>
              <a:spcAft>
                <a:spcPts val="0"/>
              </a:spcAft>
              <a:buClr>
                <a:schemeClr val="dk1"/>
              </a:buClr>
              <a:buSzPts val="3200"/>
              <a:buFont typeface="Arial"/>
              <a:buNone/>
            </a:pPr>
            <a:r>
              <a:t/>
            </a:r>
            <a:endParaRPr b="0" i="0" sz="4000" u="none" cap="none" strike="noStrike">
              <a:solidFill>
                <a:schemeClr val="dk1"/>
              </a:solidFill>
              <a:latin typeface="Candara"/>
              <a:ea typeface="Candara"/>
              <a:cs typeface="Candara"/>
              <a:sym typeface="Candara"/>
            </a:endParaRPr>
          </a:p>
          <a:p>
            <a:pPr indent="-25400" lvl="0" marL="228600" marR="0" rtl="0" algn="just">
              <a:lnSpc>
                <a:spcPct val="90000"/>
              </a:lnSpc>
              <a:spcBef>
                <a:spcPts val="0"/>
              </a:spcBef>
              <a:spcAft>
                <a:spcPts val="0"/>
              </a:spcAft>
              <a:buClr>
                <a:schemeClr val="dk1"/>
              </a:buClr>
              <a:buSzPts val="3200"/>
              <a:buFont typeface="Arial"/>
              <a:buNone/>
            </a:pPr>
            <a:r>
              <a:t/>
            </a:r>
            <a:endParaRPr b="0" i="0" sz="4000" u="none" cap="none" strike="noStrike">
              <a:solidFill>
                <a:schemeClr val="dk1"/>
              </a:solidFill>
              <a:latin typeface="Candara"/>
              <a:ea typeface="Candara"/>
              <a:cs typeface="Candara"/>
              <a:sym typeface="Candara"/>
            </a:endParaRPr>
          </a:p>
          <a:p>
            <a:pPr indent="-25400" lvl="0" marL="228600" marR="0" rtl="0" algn="just">
              <a:lnSpc>
                <a:spcPct val="90000"/>
              </a:lnSpc>
              <a:spcBef>
                <a:spcPts val="0"/>
              </a:spcBef>
              <a:spcAft>
                <a:spcPts val="0"/>
              </a:spcAft>
              <a:buClr>
                <a:schemeClr val="dk1"/>
              </a:buClr>
              <a:buSzPts val="3200"/>
              <a:buFont typeface="Arial"/>
              <a:buNone/>
            </a:pPr>
            <a:r>
              <a:t/>
            </a:r>
            <a:endParaRPr b="0" i="0" sz="4000" u="none" cap="none" strike="noStrike">
              <a:solidFill>
                <a:schemeClr val="dk1"/>
              </a:solidFill>
              <a:latin typeface="Candara"/>
              <a:ea typeface="Candara"/>
              <a:cs typeface="Candara"/>
              <a:sym typeface="Candara"/>
            </a:endParaRPr>
          </a:p>
          <a:p>
            <a:pPr indent="-228600" lvl="0" marL="228600" marR="0" rtl="0" algn="just">
              <a:lnSpc>
                <a:spcPct val="90000"/>
              </a:lnSpc>
              <a:spcBef>
                <a:spcPts val="0"/>
              </a:spcBef>
              <a:spcAft>
                <a:spcPts val="0"/>
              </a:spcAft>
              <a:buClr>
                <a:schemeClr val="dk1"/>
              </a:buClr>
              <a:buSzPts val="3200"/>
              <a:buFont typeface="Arial"/>
              <a:buChar char="•"/>
            </a:pPr>
            <a:r>
              <a:rPr b="0" i="0" lang="en-US" sz="4000" u="none" cap="none" strike="noStrike">
                <a:solidFill>
                  <a:schemeClr val="dk1"/>
                </a:solidFill>
                <a:latin typeface="Candara"/>
                <a:ea typeface="Candara"/>
                <a:cs typeface="Candara"/>
                <a:sym typeface="Candara"/>
              </a:rPr>
              <a:t>Branch of psychology devoted to identifying and explaining the continuities and changes that individuals display over time.</a:t>
            </a:r>
            <a:endParaRPr/>
          </a:p>
          <a:p>
            <a:pPr indent="0" lvl="0" marL="0" marR="0" rtl="0" algn="just">
              <a:lnSpc>
                <a:spcPct val="90000"/>
              </a:lnSpc>
              <a:spcBef>
                <a:spcPts val="0"/>
              </a:spcBef>
              <a:spcAft>
                <a:spcPts val="0"/>
              </a:spcAft>
              <a:buClr>
                <a:schemeClr val="dk1"/>
              </a:buClr>
              <a:buSzPts val="3200"/>
              <a:buFont typeface="Arial"/>
              <a:buNone/>
            </a:pPr>
            <a:r>
              <a:t/>
            </a:r>
            <a:endParaRPr b="0" i="0" sz="4000" u="none" cap="none" strike="noStrike">
              <a:solidFill>
                <a:schemeClr val="dk1"/>
              </a:solidFill>
              <a:latin typeface="Candara"/>
              <a:ea typeface="Candara"/>
              <a:cs typeface="Candara"/>
              <a:sym typeface="Candara"/>
            </a:endParaRPr>
          </a:p>
          <a:p>
            <a:pPr indent="-228600" lvl="0" marL="228600" marR="0" rtl="0" algn="just">
              <a:lnSpc>
                <a:spcPct val="90000"/>
              </a:lnSpc>
              <a:spcBef>
                <a:spcPts val="1000"/>
              </a:spcBef>
              <a:spcAft>
                <a:spcPts val="0"/>
              </a:spcAft>
              <a:buClr>
                <a:schemeClr val="dk1"/>
              </a:buClr>
              <a:buSzPts val="3200"/>
              <a:buFont typeface="Arial"/>
              <a:buChar char="•"/>
            </a:pPr>
            <a:r>
              <a:rPr b="0" i="0" lang="en-US" sz="4000" u="none" cap="none" strike="noStrike">
                <a:solidFill>
                  <a:schemeClr val="dk1"/>
                </a:solidFill>
                <a:latin typeface="Candara"/>
                <a:ea typeface="Candara"/>
                <a:cs typeface="Candara"/>
                <a:sym typeface="Candara"/>
              </a:rPr>
              <a:t>It is multidimensional, multicontextual, multidisciplinal and multicultural. </a:t>
            </a:r>
            <a:endParaRPr b="0" i="0" sz="4400" u="none" cap="none" strike="noStrike">
              <a:solidFill>
                <a:schemeClr val="dk1"/>
              </a:solidFill>
              <a:latin typeface="Candara"/>
              <a:ea typeface="Candara"/>
              <a:cs typeface="Candara"/>
              <a:sym typeface="Candar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8"/>
          <p:cNvSpPr/>
          <p:nvPr/>
        </p:nvSpPr>
        <p:spPr>
          <a:xfrm>
            <a:off x="11494088" y="362903"/>
            <a:ext cx="5629269" cy="3868875"/>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E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flipH="1">
            <a:off x="12944118" y="1028700"/>
            <a:ext cx="4315182" cy="8086016"/>
          </a:xfrm>
          <a:custGeom>
            <a:rect b="b" l="l" r="r" t="t"/>
            <a:pathLst>
              <a:path extrusionOk="0" h="8086016" w="3028580">
                <a:moveTo>
                  <a:pt x="3028580" y="0"/>
                </a:moveTo>
                <a:lnTo>
                  <a:pt x="0" y="0"/>
                </a:lnTo>
                <a:lnTo>
                  <a:pt x="0" y="8086016"/>
                </a:lnTo>
                <a:lnTo>
                  <a:pt x="3028580" y="8086016"/>
                </a:lnTo>
                <a:lnTo>
                  <a:pt x="3028580" y="0"/>
                </a:lnTo>
                <a:close/>
              </a:path>
            </a:pathLst>
          </a:custGeom>
          <a:blipFill rotWithShape="1">
            <a:blip r:embed="rId3">
              <a:alphaModFix/>
            </a:blip>
            <a:stretch>
              <a:fillRect b="0" l="0" r="0" t="0"/>
            </a:stretch>
          </a:blipFill>
          <a:ln>
            <a:noFill/>
          </a:ln>
        </p:spPr>
      </p:sp>
      <p:grpSp>
        <p:nvGrpSpPr>
          <p:cNvPr id="141" name="Google Shape;141;p18"/>
          <p:cNvGrpSpPr/>
          <p:nvPr/>
        </p:nvGrpSpPr>
        <p:grpSpPr>
          <a:xfrm>
            <a:off x="-125639" y="4405310"/>
            <a:ext cx="18615478" cy="5881690"/>
            <a:chOff x="0" y="0"/>
            <a:chExt cx="24820637" cy="7842253"/>
          </a:xfrm>
        </p:grpSpPr>
        <p:sp>
          <p:nvSpPr>
            <p:cNvPr id="142" name="Google Shape;142;p18"/>
            <p:cNvSpPr/>
            <p:nvPr/>
          </p:nvSpPr>
          <p:spPr>
            <a:xfrm>
              <a:off x="167519" y="63500"/>
              <a:ext cx="24384000" cy="7778753"/>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 name="Google Shape;143;p18"/>
            <p:cNvCxnSpPr/>
            <p:nvPr/>
          </p:nvCxnSpPr>
          <p:spPr>
            <a:xfrm>
              <a:off x="0" y="0"/>
              <a:ext cx="24820637" cy="0"/>
            </a:xfrm>
            <a:prstGeom prst="straightConnector1">
              <a:avLst/>
            </a:prstGeom>
            <a:noFill/>
            <a:ln cap="rnd" cmpd="sng" w="63500">
              <a:solidFill>
                <a:srgbClr val="2B3340">
                  <a:alpha val="24705"/>
                </a:srgbClr>
              </a:solidFill>
              <a:prstDash val="dot"/>
              <a:round/>
              <a:headEnd len="sm" w="sm" type="none"/>
              <a:tailEnd len="sm" w="sm" type="none"/>
            </a:ln>
          </p:spPr>
        </p:cxnSp>
      </p:grpSp>
      <p:sp>
        <p:nvSpPr>
          <p:cNvPr id="144" name="Google Shape;144;p18"/>
          <p:cNvSpPr txBox="1"/>
          <p:nvPr/>
        </p:nvSpPr>
        <p:spPr>
          <a:xfrm>
            <a:off x="12333514" y="5036366"/>
            <a:ext cx="5344584" cy="4431983"/>
          </a:xfrm>
          <a:prstGeom prst="rect">
            <a:avLst/>
          </a:prstGeom>
          <a:noFill/>
          <a:ln>
            <a:noFill/>
          </a:ln>
        </p:spPr>
        <p:txBody>
          <a:bodyPr anchorCtr="0" anchor="t" bIns="0" lIns="0" spcFirstLastPara="1" rIns="0" wrap="square" tIns="0">
            <a:spAutoFit/>
          </a:bodyPr>
          <a:lstStyle/>
          <a:p>
            <a:pPr indent="-228600" lvl="0" marL="228600" marR="0" rtl="0" algn="ctr">
              <a:lnSpc>
                <a:spcPct val="90000"/>
              </a:lnSpc>
              <a:spcBef>
                <a:spcPts val="0"/>
              </a:spcBef>
              <a:spcAft>
                <a:spcPts val="0"/>
              </a:spcAft>
              <a:buNone/>
            </a:pPr>
            <a:r>
              <a:rPr b="0" i="0" lang="en-US" sz="3200" u="none" cap="none" strike="noStrike">
                <a:solidFill>
                  <a:schemeClr val="dk1"/>
                </a:solidFill>
                <a:latin typeface="Candara"/>
                <a:ea typeface="Candara"/>
                <a:cs typeface="Candara"/>
                <a:sym typeface="Candara"/>
              </a:rPr>
              <a:t>Biologists, sociologists, anthropologists, educators, physicians, and even historians share an interest in developmental continuity and change, and have contributed in important ways to our understanding of both human and animal development. </a:t>
            </a:r>
            <a:endParaRPr b="0" i="0" sz="3200" u="none" cap="none" strike="noStrike">
              <a:solidFill>
                <a:schemeClr val="dk1"/>
              </a:solidFill>
              <a:latin typeface="Candara"/>
              <a:ea typeface="Candara"/>
              <a:cs typeface="Candara"/>
              <a:sym typeface="Candara"/>
            </a:endParaRPr>
          </a:p>
        </p:txBody>
      </p:sp>
      <p:cxnSp>
        <p:nvCxnSpPr>
          <p:cNvPr id="145" name="Google Shape;145;p18"/>
          <p:cNvCxnSpPr/>
          <p:nvPr/>
        </p:nvCxnSpPr>
        <p:spPr>
          <a:xfrm rot="-5400000">
            <a:off x="2809460" y="7699788"/>
            <a:ext cx="6588955"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146" name="Google Shape;146;p18"/>
          <p:cNvCxnSpPr/>
          <p:nvPr/>
        </p:nvCxnSpPr>
        <p:spPr>
          <a:xfrm rot="-5400000">
            <a:off x="8889585" y="7699788"/>
            <a:ext cx="6588955" cy="0"/>
          </a:xfrm>
          <a:prstGeom prst="straightConnector1">
            <a:avLst/>
          </a:prstGeom>
          <a:noFill/>
          <a:ln cap="rnd" cmpd="sng" w="47625">
            <a:solidFill>
              <a:srgbClr val="2B3340">
                <a:alpha val="24705"/>
              </a:srgbClr>
            </a:solidFill>
            <a:prstDash val="dot"/>
            <a:round/>
            <a:headEnd len="sm" w="sm" type="none"/>
            <a:tailEnd len="sm" w="sm" type="none"/>
          </a:ln>
        </p:spPr>
      </p:cxnSp>
      <p:sp>
        <p:nvSpPr>
          <p:cNvPr id="147" name="Google Shape;147;p18"/>
          <p:cNvSpPr txBox="1"/>
          <p:nvPr/>
        </p:nvSpPr>
        <p:spPr>
          <a:xfrm>
            <a:off x="1012247" y="1203325"/>
            <a:ext cx="10929708" cy="1106137"/>
          </a:xfrm>
          <a:prstGeom prst="rect">
            <a:avLst/>
          </a:prstGeom>
          <a:noFill/>
          <a:ln>
            <a:noFill/>
          </a:ln>
        </p:spPr>
        <p:txBody>
          <a:bodyPr anchorCtr="0" anchor="t" bIns="0" lIns="0" spcFirstLastPara="1" rIns="0" wrap="square" tIns="0">
            <a:spAutoFit/>
          </a:bodyPr>
          <a:lstStyle/>
          <a:p>
            <a:pPr indent="0" lvl="0" marL="0" marR="0" rtl="0" algn="l">
              <a:lnSpc>
                <a:spcPct val="177777"/>
              </a:lnSpc>
              <a:spcBef>
                <a:spcPts val="0"/>
              </a:spcBef>
              <a:spcAft>
                <a:spcPts val="0"/>
              </a:spcAft>
              <a:buNone/>
            </a:pPr>
            <a:r>
              <a:rPr b="1" i="0" lang="en-US" sz="5400" u="none" cap="none" strike="noStrike">
                <a:solidFill>
                  <a:srgbClr val="2B3340"/>
                </a:solidFill>
                <a:latin typeface="Candara"/>
                <a:ea typeface="Candara"/>
                <a:cs typeface="Candara"/>
                <a:sym typeface="Candara"/>
              </a:rPr>
              <a:t>DEVELOPMENTAL PSYCHOLOGY</a:t>
            </a:r>
            <a:endParaRPr/>
          </a:p>
        </p:txBody>
      </p:sp>
      <p:sp>
        <p:nvSpPr>
          <p:cNvPr id="148" name="Google Shape;148;p18"/>
          <p:cNvSpPr txBox="1"/>
          <p:nvPr/>
        </p:nvSpPr>
        <p:spPr>
          <a:xfrm>
            <a:off x="735447" y="5119255"/>
            <a:ext cx="4608516" cy="2215991"/>
          </a:xfrm>
          <a:prstGeom prst="rect">
            <a:avLst/>
          </a:prstGeom>
          <a:noFill/>
          <a:ln>
            <a:noFill/>
          </a:ln>
        </p:spPr>
        <p:txBody>
          <a:bodyPr anchorCtr="0" anchor="t" bIns="0" lIns="0" spcFirstLastPara="1" rIns="0" wrap="square" tIns="0">
            <a:spAutoFit/>
          </a:bodyPr>
          <a:lstStyle/>
          <a:p>
            <a:pPr indent="-228600" lvl="0" marL="228600" marR="0" rtl="0" algn="ctr">
              <a:lnSpc>
                <a:spcPct val="90000"/>
              </a:lnSpc>
              <a:spcBef>
                <a:spcPts val="0"/>
              </a:spcBef>
              <a:spcAft>
                <a:spcPts val="0"/>
              </a:spcAft>
              <a:buNone/>
            </a:pPr>
            <a:r>
              <a:rPr b="0" i="0" lang="en-US" sz="3200" u="none" cap="none" strike="noStrike">
                <a:solidFill>
                  <a:schemeClr val="dk1"/>
                </a:solidFill>
                <a:latin typeface="Candara"/>
                <a:ea typeface="Candara"/>
                <a:cs typeface="Candara"/>
                <a:sym typeface="Candara"/>
              </a:rPr>
              <a:t>Developmental sciences refers to the study of these phenomena and is a multidisciplinary enterprise. </a:t>
            </a:r>
            <a:endParaRPr/>
          </a:p>
        </p:txBody>
      </p:sp>
      <p:sp>
        <p:nvSpPr>
          <p:cNvPr id="149" name="Google Shape;149;p18"/>
          <p:cNvSpPr txBox="1"/>
          <p:nvPr/>
        </p:nvSpPr>
        <p:spPr>
          <a:xfrm>
            <a:off x="6594337" y="5140981"/>
            <a:ext cx="4899751" cy="2215991"/>
          </a:xfrm>
          <a:prstGeom prst="rect">
            <a:avLst/>
          </a:prstGeom>
          <a:noFill/>
          <a:ln>
            <a:noFill/>
          </a:ln>
        </p:spPr>
        <p:txBody>
          <a:bodyPr anchorCtr="0" anchor="t" bIns="0" lIns="0" spcFirstLastPara="1" rIns="0" wrap="square" tIns="0">
            <a:spAutoFit/>
          </a:bodyPr>
          <a:lstStyle/>
          <a:p>
            <a:pPr indent="-228600" lvl="0" marL="228600" marR="0" rtl="0" algn="ctr">
              <a:lnSpc>
                <a:spcPct val="90000"/>
              </a:lnSpc>
              <a:spcBef>
                <a:spcPts val="0"/>
              </a:spcBef>
              <a:spcAft>
                <a:spcPts val="0"/>
              </a:spcAft>
              <a:buNone/>
            </a:pPr>
            <a:r>
              <a:rPr b="0" i="0" lang="en-US" sz="3200" u="none" cap="none" strike="noStrike">
                <a:solidFill>
                  <a:schemeClr val="dk1"/>
                </a:solidFill>
                <a:latin typeface="Candara"/>
                <a:ea typeface="Candara"/>
                <a:cs typeface="Candara"/>
                <a:sym typeface="Candara"/>
              </a:rPr>
              <a:t>Developmentalist refer to any scholar—regardless of discipline—who seeks to understand the developmental process.</a:t>
            </a:r>
            <a:endParaRPr b="0" i="0" sz="3200" u="none" cap="none" strike="noStrike">
              <a:solidFill>
                <a:schemeClr val="dk1"/>
              </a:solidFill>
              <a:latin typeface="Candara"/>
              <a:ea typeface="Candara"/>
              <a:cs typeface="Candara"/>
              <a:sym typeface="Candar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9"/>
          <p:cNvSpPr txBox="1"/>
          <p:nvPr/>
        </p:nvSpPr>
        <p:spPr>
          <a:xfrm>
            <a:off x="1028700" y="1028700"/>
            <a:ext cx="10344800" cy="1095685"/>
          </a:xfrm>
          <a:prstGeom prst="rect">
            <a:avLst/>
          </a:prstGeom>
          <a:noFill/>
          <a:ln>
            <a:noFill/>
          </a:ln>
        </p:spPr>
        <p:txBody>
          <a:bodyPr anchorCtr="0" anchor="t" bIns="0" lIns="0" spcFirstLastPara="1" rIns="0" wrap="square" tIns="0">
            <a:spAutoFit/>
          </a:bodyPr>
          <a:lstStyle/>
          <a:p>
            <a:pPr indent="0" lvl="0" marL="0" marR="0" rtl="0" algn="l">
              <a:lnSpc>
                <a:spcPct val="177777"/>
              </a:lnSpc>
              <a:spcBef>
                <a:spcPts val="0"/>
              </a:spcBef>
              <a:spcAft>
                <a:spcPts val="0"/>
              </a:spcAft>
              <a:buNone/>
            </a:pPr>
            <a:r>
              <a:rPr b="1" i="0" lang="en-US" sz="5400" u="none" cap="none" strike="noStrike">
                <a:solidFill>
                  <a:srgbClr val="2B3340"/>
                </a:solidFill>
                <a:latin typeface="Candara"/>
                <a:ea typeface="Candara"/>
                <a:cs typeface="Candara"/>
                <a:sym typeface="Candara"/>
              </a:rPr>
              <a:t>WHY DO WE DEVELOP?</a:t>
            </a:r>
            <a:endParaRPr/>
          </a:p>
        </p:txBody>
      </p:sp>
      <p:cxnSp>
        <p:nvCxnSpPr>
          <p:cNvPr id="156" name="Google Shape;156;p19"/>
          <p:cNvCxnSpPr/>
          <p:nvPr/>
        </p:nvCxnSpPr>
        <p:spPr>
          <a:xfrm>
            <a:off x="11906" y="3452806"/>
            <a:ext cx="11701531"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157" name="Google Shape;157;p19"/>
          <p:cNvCxnSpPr/>
          <p:nvPr/>
        </p:nvCxnSpPr>
        <p:spPr>
          <a:xfrm rot="-5400000">
            <a:off x="5884103" y="5148262"/>
            <a:ext cx="11701531"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158" name="Google Shape;158;p19"/>
          <p:cNvCxnSpPr/>
          <p:nvPr/>
        </p:nvCxnSpPr>
        <p:spPr>
          <a:xfrm>
            <a:off x="11906" y="5711639"/>
            <a:ext cx="11701531" cy="0"/>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159" name="Google Shape;159;p19"/>
          <p:cNvCxnSpPr/>
          <p:nvPr/>
        </p:nvCxnSpPr>
        <p:spPr>
          <a:xfrm>
            <a:off x="11906" y="7970472"/>
            <a:ext cx="11701531" cy="0"/>
          </a:xfrm>
          <a:prstGeom prst="straightConnector1">
            <a:avLst/>
          </a:prstGeom>
          <a:noFill/>
          <a:ln cap="rnd" cmpd="sng" w="47625">
            <a:solidFill>
              <a:srgbClr val="2B3340">
                <a:alpha val="24705"/>
              </a:srgbClr>
            </a:solidFill>
            <a:prstDash val="dot"/>
            <a:round/>
            <a:headEnd len="sm" w="sm" type="none"/>
            <a:tailEnd len="sm" w="sm" type="none"/>
          </a:ln>
        </p:spPr>
      </p:cxnSp>
      <p:grpSp>
        <p:nvGrpSpPr>
          <p:cNvPr id="160" name="Google Shape;160;p19"/>
          <p:cNvGrpSpPr/>
          <p:nvPr/>
        </p:nvGrpSpPr>
        <p:grpSpPr>
          <a:xfrm>
            <a:off x="428978" y="4092152"/>
            <a:ext cx="961089" cy="941145"/>
            <a:chOff x="-799629" y="-57748"/>
            <a:chExt cx="1281452" cy="1254859"/>
          </a:xfrm>
        </p:grpSpPr>
        <p:sp>
          <p:nvSpPr>
            <p:cNvPr id="161" name="Google Shape;161;p19"/>
            <p:cNvSpPr/>
            <p:nvPr/>
          </p:nvSpPr>
          <p:spPr>
            <a:xfrm>
              <a:off x="-799629" y="-57748"/>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txBox="1"/>
            <p:nvPr/>
          </p:nvSpPr>
          <p:spPr>
            <a:xfrm>
              <a:off x="-677802" y="172806"/>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Literata"/>
                  <a:ea typeface="Literata"/>
                  <a:cs typeface="Literata"/>
                  <a:sym typeface="Literata"/>
                </a:rPr>
                <a:t>01</a:t>
              </a:r>
              <a:endParaRPr/>
            </a:p>
          </p:txBody>
        </p:sp>
      </p:grpSp>
      <p:grpSp>
        <p:nvGrpSpPr>
          <p:cNvPr id="163" name="Google Shape;163;p19"/>
          <p:cNvGrpSpPr/>
          <p:nvPr/>
        </p:nvGrpSpPr>
        <p:grpSpPr>
          <a:xfrm>
            <a:off x="428978" y="6231168"/>
            <a:ext cx="961089" cy="941145"/>
            <a:chOff x="0" y="0"/>
            <a:chExt cx="1281452" cy="1254859"/>
          </a:xfrm>
        </p:grpSpPr>
        <p:sp>
          <p:nvSpPr>
            <p:cNvPr id="164" name="Google Shape;164;p19"/>
            <p:cNvSpPr/>
            <p:nvPr/>
          </p:nvSpPr>
          <p:spPr>
            <a:xfrm>
              <a:off x="0" y="0"/>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txBox="1"/>
            <p:nvPr/>
          </p:nvSpPr>
          <p:spPr>
            <a:xfrm>
              <a:off x="121826" y="230555"/>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Literata"/>
                  <a:ea typeface="Literata"/>
                  <a:cs typeface="Literata"/>
                  <a:sym typeface="Literata"/>
                </a:rPr>
                <a:t>02</a:t>
              </a:r>
              <a:endParaRPr/>
            </a:p>
          </p:txBody>
        </p:sp>
      </p:grpSp>
      <p:sp>
        <p:nvSpPr>
          <p:cNvPr id="166" name="Google Shape;166;p19"/>
          <p:cNvSpPr txBox="1"/>
          <p:nvPr/>
        </p:nvSpPr>
        <p:spPr>
          <a:xfrm>
            <a:off x="520348" y="8765381"/>
            <a:ext cx="778350" cy="492919"/>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Literata"/>
                <a:ea typeface="Literata"/>
                <a:cs typeface="Literata"/>
                <a:sym typeface="Literata"/>
              </a:rPr>
              <a:t>0</a:t>
            </a:r>
            <a:endParaRPr/>
          </a:p>
        </p:txBody>
      </p:sp>
      <p:sp>
        <p:nvSpPr>
          <p:cNvPr id="167" name="Google Shape;167;p19"/>
          <p:cNvSpPr/>
          <p:nvPr/>
        </p:nvSpPr>
        <p:spPr>
          <a:xfrm>
            <a:off x="10980643" y="-266700"/>
            <a:ext cx="10344802" cy="12395733"/>
          </a:xfrm>
          <a:custGeom>
            <a:rect b="b" l="l" r="r" t="t"/>
            <a:pathLst>
              <a:path extrusionOk="0" h="12395733" w="10344802">
                <a:moveTo>
                  <a:pt x="0" y="0"/>
                </a:moveTo>
                <a:lnTo>
                  <a:pt x="10344802" y="0"/>
                </a:lnTo>
                <a:lnTo>
                  <a:pt x="10344802" y="12395732"/>
                </a:lnTo>
                <a:lnTo>
                  <a:pt x="0" y="12395732"/>
                </a:lnTo>
                <a:lnTo>
                  <a:pt x="0" y="0"/>
                </a:lnTo>
                <a:close/>
              </a:path>
            </a:pathLst>
          </a:custGeom>
          <a:blipFill rotWithShape="1">
            <a:blip r:embed="rId3">
              <a:alphaModFix/>
            </a:blip>
            <a:stretch>
              <a:fillRect b="0" l="0" r="0" t="0"/>
            </a:stretch>
          </a:blipFill>
          <a:ln>
            <a:noFill/>
          </a:ln>
        </p:spPr>
      </p:sp>
      <p:sp>
        <p:nvSpPr>
          <p:cNvPr id="168" name="Google Shape;168;p19"/>
          <p:cNvSpPr txBox="1"/>
          <p:nvPr/>
        </p:nvSpPr>
        <p:spPr>
          <a:xfrm>
            <a:off x="1557568" y="5970451"/>
            <a:ext cx="8737429" cy="3563159"/>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800"/>
              <a:buFont typeface="Candara"/>
              <a:buNone/>
            </a:pPr>
            <a:r>
              <a:rPr b="1" i="0" lang="en-US" sz="2800" u="none" cap="none" strike="noStrike">
                <a:solidFill>
                  <a:schemeClr val="dk1"/>
                </a:solidFill>
                <a:latin typeface="Candara"/>
                <a:ea typeface="Candara"/>
                <a:cs typeface="Candara"/>
                <a:sym typeface="Candara"/>
              </a:rPr>
              <a:t>LEARNING</a:t>
            </a:r>
            <a:r>
              <a:rPr b="0" i="0" lang="en-US" sz="2800" u="none" cap="none" strike="noStrike">
                <a:solidFill>
                  <a:schemeClr val="dk1"/>
                </a:solidFill>
                <a:latin typeface="Candara"/>
                <a:ea typeface="Candara"/>
                <a:cs typeface="Candara"/>
                <a:sym typeface="Candara"/>
              </a:rPr>
              <a:t> </a:t>
            </a:r>
            <a:endParaRPr b="0" i="0" sz="2800" u="none" cap="none" strike="noStrike">
              <a:solidFill>
                <a:schemeClr val="dk1"/>
              </a:solidFill>
              <a:latin typeface="Candara"/>
              <a:ea typeface="Candara"/>
              <a:cs typeface="Candara"/>
              <a:sym typeface="Candara"/>
            </a:endParaRPr>
          </a:p>
          <a:p>
            <a:pPr indent="0" lvl="0" marL="0" marR="0" rtl="0" algn="l">
              <a:lnSpc>
                <a:spcPct val="90000"/>
              </a:lnSpc>
              <a:spcBef>
                <a:spcPts val="1400"/>
              </a:spcBef>
              <a:spcAft>
                <a:spcPts val="0"/>
              </a:spcAft>
              <a:buClr>
                <a:schemeClr val="dk1"/>
              </a:buClr>
              <a:buSzPts val="2800"/>
              <a:buFont typeface="Candara"/>
              <a:buNone/>
            </a:pPr>
            <a:r>
              <a:rPr b="0" i="0" lang="en-US" sz="2800" u="none" cap="none" strike="noStrike">
                <a:solidFill>
                  <a:schemeClr val="dk1"/>
                </a:solidFill>
                <a:latin typeface="Candara"/>
                <a:ea typeface="Candara"/>
                <a:cs typeface="Candara"/>
                <a:sym typeface="Candara"/>
              </a:rPr>
              <a:t>is the process through which our experiences produce relatively permanent changes in our feelings, thoughts, and behaviours. </a:t>
            </a:r>
            <a:endParaRPr/>
          </a:p>
        </p:txBody>
      </p:sp>
      <p:sp>
        <p:nvSpPr>
          <p:cNvPr id="169" name="Google Shape;169;p19"/>
          <p:cNvSpPr txBox="1"/>
          <p:nvPr/>
        </p:nvSpPr>
        <p:spPr>
          <a:xfrm>
            <a:off x="1524709" y="3256354"/>
            <a:ext cx="9989344" cy="2455285"/>
          </a:xfrm>
          <a:prstGeom prst="rect">
            <a:avLst/>
          </a:prstGeom>
          <a:noFill/>
          <a:ln>
            <a:noFill/>
          </a:ln>
        </p:spPr>
        <p:txBody>
          <a:bodyPr anchorCtr="0" anchor="ctr" bIns="152400" lIns="152400" spcFirstLastPara="1" rIns="152400" wrap="square" tIns="152400">
            <a:noAutofit/>
          </a:bodyPr>
          <a:lstStyle/>
          <a:p>
            <a:pPr indent="0" lvl="0" marL="0" marR="0" rtl="0" algn="l">
              <a:lnSpc>
                <a:spcPct val="90000"/>
              </a:lnSpc>
              <a:spcBef>
                <a:spcPts val="0"/>
              </a:spcBef>
              <a:spcAft>
                <a:spcPts val="0"/>
              </a:spcAft>
              <a:buClr>
                <a:schemeClr val="dk1"/>
              </a:buClr>
              <a:buSzPts val="2800"/>
              <a:buFont typeface="Candara"/>
              <a:buNone/>
            </a:pPr>
            <a:r>
              <a:rPr b="1" i="0" lang="en-US" sz="2800" u="none" cap="none" strike="noStrike">
                <a:solidFill>
                  <a:schemeClr val="dk1"/>
                </a:solidFill>
                <a:latin typeface="Candara"/>
                <a:ea typeface="Candara"/>
                <a:cs typeface="Candara"/>
                <a:sym typeface="Candara"/>
              </a:rPr>
              <a:t>MATURATION</a:t>
            </a:r>
            <a:r>
              <a:rPr b="0" i="0" lang="en-US" sz="2800" u="none" cap="none" strike="noStrike">
                <a:solidFill>
                  <a:schemeClr val="dk1"/>
                </a:solidFill>
                <a:latin typeface="Candara"/>
                <a:ea typeface="Candara"/>
                <a:cs typeface="Candara"/>
                <a:sym typeface="Candara"/>
              </a:rPr>
              <a:t> </a:t>
            </a:r>
            <a:endParaRPr b="0" i="0" sz="2800" u="none" cap="none" strike="noStrike">
              <a:solidFill>
                <a:schemeClr val="dk1"/>
              </a:solidFill>
              <a:latin typeface="Candara"/>
              <a:ea typeface="Candara"/>
              <a:cs typeface="Candara"/>
              <a:sym typeface="Candara"/>
            </a:endParaRPr>
          </a:p>
          <a:p>
            <a:pPr indent="0" lvl="0" marL="0" marR="0" rtl="0" algn="l">
              <a:lnSpc>
                <a:spcPct val="90000"/>
              </a:lnSpc>
              <a:spcBef>
                <a:spcPts val="1400"/>
              </a:spcBef>
              <a:spcAft>
                <a:spcPts val="0"/>
              </a:spcAft>
              <a:buClr>
                <a:schemeClr val="dk1"/>
              </a:buClr>
              <a:buSzPts val="2800"/>
              <a:buFont typeface="Candara"/>
              <a:buNone/>
            </a:pPr>
            <a:r>
              <a:rPr b="0" i="0" lang="en-US" sz="2800" u="none" cap="none" strike="noStrike">
                <a:solidFill>
                  <a:schemeClr val="dk1"/>
                </a:solidFill>
                <a:latin typeface="Candara"/>
                <a:ea typeface="Candara"/>
                <a:cs typeface="Candara"/>
                <a:sym typeface="Candara"/>
              </a:rPr>
              <a:t>refers to the biological unfolding of the individual according to species-typical biological inheritance and an individual person’s biological inheritance.</a:t>
            </a:r>
            <a:endParaRPr b="0" i="0" sz="2800" u="none" cap="none" strike="noStrike">
              <a:solidFill>
                <a:schemeClr val="lt1"/>
              </a:solidFill>
              <a:latin typeface="Candara"/>
              <a:ea typeface="Candara"/>
              <a:cs typeface="Candara"/>
              <a:sym typeface="Candar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0"/>
          <p:cNvSpPr/>
          <p:nvPr/>
        </p:nvSpPr>
        <p:spPr>
          <a:xfrm>
            <a:off x="838200" y="811906"/>
            <a:ext cx="5257800" cy="7455794"/>
          </a:xfrm>
          <a:custGeom>
            <a:rect b="b" l="l" r="r" t="t"/>
            <a:pathLst>
              <a:path extrusionOk="0" h="3398778" w="2620149">
                <a:moveTo>
                  <a:pt x="0" y="0"/>
                </a:moveTo>
                <a:lnTo>
                  <a:pt x="2620149" y="0"/>
                </a:lnTo>
                <a:lnTo>
                  <a:pt x="2620149" y="3398778"/>
                </a:lnTo>
                <a:lnTo>
                  <a:pt x="0" y="3398778"/>
                </a:lnTo>
                <a:lnTo>
                  <a:pt x="0" y="0"/>
                </a:lnTo>
                <a:close/>
              </a:path>
            </a:pathLst>
          </a:custGeom>
          <a:blipFill rotWithShape="1">
            <a:blip r:embed="rId3">
              <a:alphaModFix/>
            </a:blip>
            <a:stretch>
              <a:fillRect b="0" l="0" r="0" t="0"/>
            </a:stretch>
          </a:blipFill>
          <a:ln>
            <a:noFill/>
          </a:ln>
        </p:spPr>
      </p:sp>
      <p:sp>
        <p:nvSpPr>
          <p:cNvPr id="175" name="Google Shape;175;p20"/>
          <p:cNvSpPr txBox="1"/>
          <p:nvPr/>
        </p:nvSpPr>
        <p:spPr>
          <a:xfrm>
            <a:off x="6553201" y="1028700"/>
            <a:ext cx="10706100" cy="95725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6400" u="none" cap="none" strike="noStrike">
                <a:solidFill>
                  <a:srgbClr val="2B3340"/>
                </a:solidFill>
                <a:latin typeface="Candara"/>
                <a:ea typeface="Candara"/>
                <a:cs typeface="Candara"/>
                <a:sym typeface="Candara"/>
              </a:rPr>
              <a:t>PATTERNS OF CHANGE</a:t>
            </a:r>
            <a:endParaRPr/>
          </a:p>
        </p:txBody>
      </p:sp>
      <p:grpSp>
        <p:nvGrpSpPr>
          <p:cNvPr id="176" name="Google Shape;176;p20"/>
          <p:cNvGrpSpPr/>
          <p:nvPr/>
        </p:nvGrpSpPr>
        <p:grpSpPr>
          <a:xfrm>
            <a:off x="5105400" y="3529010"/>
            <a:ext cx="13308239" cy="5881690"/>
            <a:chOff x="0" y="0"/>
            <a:chExt cx="24820637" cy="7842253"/>
          </a:xfrm>
        </p:grpSpPr>
        <p:sp>
          <p:nvSpPr>
            <p:cNvPr id="177" name="Google Shape;177;p20"/>
            <p:cNvSpPr/>
            <p:nvPr/>
          </p:nvSpPr>
          <p:spPr>
            <a:xfrm>
              <a:off x="167519" y="63500"/>
              <a:ext cx="24384000" cy="7778753"/>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8" name="Google Shape;178;p20"/>
            <p:cNvCxnSpPr/>
            <p:nvPr/>
          </p:nvCxnSpPr>
          <p:spPr>
            <a:xfrm>
              <a:off x="0" y="0"/>
              <a:ext cx="24820637" cy="0"/>
            </a:xfrm>
            <a:prstGeom prst="straightConnector1">
              <a:avLst/>
            </a:prstGeom>
            <a:noFill/>
            <a:ln cap="rnd" cmpd="sng" w="63500">
              <a:solidFill>
                <a:srgbClr val="2B3340">
                  <a:alpha val="24705"/>
                </a:srgbClr>
              </a:solidFill>
              <a:prstDash val="dot"/>
              <a:round/>
              <a:headEnd len="sm" w="sm" type="none"/>
              <a:tailEnd len="sm" w="sm" type="none"/>
            </a:ln>
          </p:spPr>
        </p:cxnSp>
      </p:grpSp>
      <p:cxnSp>
        <p:nvCxnSpPr>
          <p:cNvPr id="179" name="Google Shape;179;p20"/>
          <p:cNvCxnSpPr/>
          <p:nvPr/>
        </p:nvCxnSpPr>
        <p:spPr>
          <a:xfrm flipH="1" rot="5400000">
            <a:off x="8192673" y="6554371"/>
            <a:ext cx="5712655" cy="1"/>
          </a:xfrm>
          <a:prstGeom prst="straightConnector1">
            <a:avLst/>
          </a:prstGeom>
          <a:noFill/>
          <a:ln cap="rnd" cmpd="sng" w="47625">
            <a:solidFill>
              <a:srgbClr val="2B3340">
                <a:alpha val="24705"/>
              </a:srgbClr>
            </a:solidFill>
            <a:prstDash val="dot"/>
            <a:round/>
            <a:headEnd len="sm" w="sm" type="none"/>
            <a:tailEnd len="sm" w="sm" type="none"/>
          </a:ln>
        </p:spPr>
      </p:cxnSp>
      <p:cxnSp>
        <p:nvCxnSpPr>
          <p:cNvPr id="180" name="Google Shape;180;p20"/>
          <p:cNvCxnSpPr/>
          <p:nvPr/>
        </p:nvCxnSpPr>
        <p:spPr>
          <a:xfrm>
            <a:off x="-346133" y="9448799"/>
            <a:ext cx="18615478" cy="0"/>
          </a:xfrm>
          <a:prstGeom prst="straightConnector1">
            <a:avLst/>
          </a:prstGeom>
          <a:noFill/>
          <a:ln cap="rnd" cmpd="sng" w="47625">
            <a:solidFill>
              <a:srgbClr val="2B3340">
                <a:alpha val="24705"/>
              </a:srgbClr>
            </a:solidFill>
            <a:prstDash val="dot"/>
            <a:round/>
            <a:headEnd len="sm" w="sm" type="none"/>
            <a:tailEnd len="sm" w="sm" type="none"/>
          </a:ln>
        </p:spPr>
      </p:cxnSp>
      <p:sp>
        <p:nvSpPr>
          <p:cNvPr id="181" name="Google Shape;181;p20"/>
          <p:cNvSpPr txBox="1"/>
          <p:nvPr/>
        </p:nvSpPr>
        <p:spPr>
          <a:xfrm>
            <a:off x="4876801" y="4665352"/>
            <a:ext cx="5576220" cy="3145147"/>
          </a:xfrm>
          <a:prstGeom prst="rect">
            <a:avLst/>
          </a:prstGeom>
          <a:noFill/>
          <a:ln>
            <a:noFill/>
          </a:ln>
        </p:spPr>
        <p:txBody>
          <a:bodyPr anchorCtr="0" anchor="ctr" bIns="121900" lIns="121900" spcFirstLastPara="1" rIns="121900" wrap="square" tIns="121900">
            <a:noAutofit/>
          </a:bodyPr>
          <a:lstStyle/>
          <a:p>
            <a:pPr indent="0" lvl="0" marL="0" marR="0" rtl="0" algn="ctr">
              <a:lnSpc>
                <a:spcPct val="90000"/>
              </a:lnSpc>
              <a:spcBef>
                <a:spcPts val="0"/>
              </a:spcBef>
              <a:spcAft>
                <a:spcPts val="0"/>
              </a:spcAft>
              <a:buClr>
                <a:schemeClr val="dk1"/>
              </a:buClr>
              <a:buSzPts val="3600"/>
              <a:buFont typeface="Calibri"/>
              <a:buNone/>
            </a:pPr>
            <a:r>
              <a:rPr b="1" i="0" lang="en-US" sz="3600" u="none" cap="none" strike="noStrike">
                <a:solidFill>
                  <a:schemeClr val="dk1"/>
                </a:solidFill>
                <a:latin typeface="Calibri"/>
                <a:ea typeface="Calibri"/>
                <a:cs typeface="Calibri"/>
                <a:sym typeface="Calibri"/>
              </a:rPr>
              <a:t>NORMATIVE DEVELOPMENT</a:t>
            </a:r>
            <a:endParaRPr/>
          </a:p>
          <a:p>
            <a:pPr indent="0" lvl="0" marL="0" marR="0" rtl="0" algn="ctr">
              <a:lnSpc>
                <a:spcPct val="90000"/>
              </a:lnSpc>
              <a:spcBef>
                <a:spcPts val="0"/>
              </a:spcBef>
              <a:spcAft>
                <a:spcPts val="0"/>
              </a:spcAft>
              <a:buClr>
                <a:schemeClr val="dk1"/>
              </a:buClr>
              <a:buSzPts val="3600"/>
              <a:buFont typeface="Calibri"/>
              <a:buNone/>
            </a:pPr>
            <a:r>
              <a:t/>
            </a:r>
            <a:endParaRPr b="1" i="0" sz="3600" u="none" cap="none" strike="noStrike">
              <a:solidFill>
                <a:schemeClr val="dk1"/>
              </a:solidFill>
              <a:latin typeface="Calibri"/>
              <a:ea typeface="Calibri"/>
              <a:cs typeface="Calibri"/>
              <a:sym typeface="Calibri"/>
            </a:endParaRPr>
          </a:p>
          <a:p>
            <a:pPr indent="0" lvl="0" marL="0" marR="0" rtl="0" algn="ctr">
              <a:lnSpc>
                <a:spcPct val="90000"/>
              </a:lnSpc>
              <a:spcBef>
                <a:spcPts val="0"/>
              </a:spcBef>
              <a:spcAft>
                <a:spcPts val="0"/>
              </a:spcAft>
              <a:buClr>
                <a:schemeClr val="dk1"/>
              </a:buClr>
              <a:buSzPts val="3600"/>
              <a:buFont typeface="Calibri"/>
              <a:buNone/>
            </a:pPr>
            <a:r>
              <a:rPr b="1" i="0" lang="en-US" sz="3600" u="none" cap="none" strike="noStrike">
                <a:solidFill>
                  <a:schemeClr val="dk1"/>
                </a:solidFill>
                <a:latin typeface="Calibri"/>
                <a:ea typeface="Calibri"/>
                <a:cs typeface="Calibri"/>
                <a:sym typeface="Calibri"/>
              </a:rPr>
              <a:t> </a:t>
            </a:r>
            <a:r>
              <a:rPr b="0" i="0" lang="en-US" sz="3200" u="none" cap="none" strike="noStrike">
                <a:solidFill>
                  <a:schemeClr val="dk1"/>
                </a:solidFill>
                <a:latin typeface="Calibri"/>
                <a:ea typeface="Calibri"/>
                <a:cs typeface="Calibri"/>
                <a:sym typeface="Calibri"/>
              </a:rPr>
              <a:t>developmental changes that characterize most or all members of a species; typical patterns of development. </a:t>
            </a:r>
            <a:endParaRPr b="0" i="0" sz="3200" u="none" cap="none" strike="noStrike">
              <a:solidFill>
                <a:schemeClr val="dk1"/>
              </a:solidFill>
              <a:latin typeface="Calibri"/>
              <a:ea typeface="Calibri"/>
              <a:cs typeface="Calibri"/>
              <a:sym typeface="Calibri"/>
            </a:endParaRPr>
          </a:p>
        </p:txBody>
      </p:sp>
      <p:sp>
        <p:nvSpPr>
          <p:cNvPr id="182" name="Google Shape;182;p20"/>
          <p:cNvSpPr txBox="1"/>
          <p:nvPr/>
        </p:nvSpPr>
        <p:spPr>
          <a:xfrm>
            <a:off x="11864700" y="5072071"/>
            <a:ext cx="5585097" cy="1887189"/>
          </a:xfrm>
          <a:prstGeom prst="rect">
            <a:avLst/>
          </a:prstGeom>
          <a:noFill/>
          <a:ln>
            <a:noFill/>
          </a:ln>
        </p:spPr>
        <p:txBody>
          <a:bodyPr anchorCtr="0" anchor="ctr" bIns="121900" lIns="121900" spcFirstLastPara="1" rIns="121900" wrap="square" tIns="121900">
            <a:noAutofit/>
          </a:bodyPr>
          <a:lstStyle/>
          <a:p>
            <a:pPr indent="0" lvl="0" marL="0" marR="0" rtl="0" algn="ctr">
              <a:lnSpc>
                <a:spcPct val="90000"/>
              </a:lnSpc>
              <a:spcBef>
                <a:spcPts val="0"/>
              </a:spcBef>
              <a:spcAft>
                <a:spcPts val="0"/>
              </a:spcAft>
              <a:buClr>
                <a:schemeClr val="dk1"/>
              </a:buClr>
              <a:buSzPts val="3600"/>
              <a:buFont typeface="Calibri"/>
              <a:buNone/>
            </a:pPr>
            <a:r>
              <a:rPr b="1" i="0" lang="en-US" sz="3600" u="none" cap="none" strike="noStrike">
                <a:solidFill>
                  <a:schemeClr val="dk1"/>
                </a:solidFill>
                <a:latin typeface="Calibri"/>
                <a:ea typeface="Calibri"/>
                <a:cs typeface="Calibri"/>
                <a:sym typeface="Calibri"/>
              </a:rPr>
              <a:t>IDEOGRAPHIC DEVELOPMENT</a:t>
            </a:r>
            <a:endParaRPr/>
          </a:p>
          <a:p>
            <a:pPr indent="0" lvl="0" marL="0" marR="0" rtl="0" algn="ctr">
              <a:lnSpc>
                <a:spcPct val="90000"/>
              </a:lnSpc>
              <a:spcBef>
                <a:spcPts val="0"/>
              </a:spcBef>
              <a:spcAft>
                <a:spcPts val="0"/>
              </a:spcAft>
              <a:buClr>
                <a:schemeClr val="dk1"/>
              </a:buClr>
              <a:buSzPts val="4000"/>
              <a:buFont typeface="Calibri"/>
              <a:buNone/>
            </a:pPr>
            <a:r>
              <a:t/>
            </a:r>
            <a:endParaRPr b="1" i="0" sz="4000" u="none" cap="none" strike="noStrike">
              <a:solidFill>
                <a:schemeClr val="dk1"/>
              </a:solidFill>
              <a:latin typeface="Calibri"/>
              <a:ea typeface="Calibri"/>
              <a:cs typeface="Calibri"/>
              <a:sym typeface="Calibri"/>
            </a:endParaRPr>
          </a:p>
          <a:p>
            <a:pPr indent="0" lvl="0" marL="0" marR="0" rtl="0" algn="ctr">
              <a:lnSpc>
                <a:spcPct val="90000"/>
              </a:lnSpc>
              <a:spcBef>
                <a:spcPts val="0"/>
              </a:spcBef>
              <a:spcAft>
                <a:spcPts val="0"/>
              </a:spcAft>
              <a:buClr>
                <a:schemeClr val="dk1"/>
              </a:buClr>
              <a:buSzPts val="4000"/>
              <a:buFont typeface="Calibri"/>
              <a:buNone/>
            </a:pPr>
            <a:r>
              <a:rPr b="1" i="0" lang="en-US" sz="4000" u="none" cap="none" strike="noStrike">
                <a:solidFill>
                  <a:schemeClr val="dk1"/>
                </a:solidFill>
                <a:latin typeface="Calibri"/>
                <a:ea typeface="Calibri"/>
                <a:cs typeface="Calibri"/>
                <a:sym typeface="Calibri"/>
              </a:rPr>
              <a:t> </a:t>
            </a:r>
            <a:r>
              <a:rPr b="0" i="0" lang="en-US" sz="3200" u="none" cap="none" strike="noStrike">
                <a:solidFill>
                  <a:schemeClr val="dk1"/>
                </a:solidFill>
                <a:latin typeface="Calibri"/>
                <a:ea typeface="Calibri"/>
                <a:cs typeface="Calibri"/>
                <a:sym typeface="Calibri"/>
              </a:rPr>
              <a:t>individual variations in the rate, extent, or direction of development.</a:t>
            </a:r>
            <a:endParaRPr b="0" i="0" sz="3200" u="none" cap="none" strike="noStrike">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grpSp>
        <p:nvGrpSpPr>
          <p:cNvPr id="188" name="Google Shape;188;p21"/>
          <p:cNvGrpSpPr/>
          <p:nvPr/>
        </p:nvGrpSpPr>
        <p:grpSpPr>
          <a:xfrm>
            <a:off x="1028700" y="3884851"/>
            <a:ext cx="6163125" cy="941145"/>
            <a:chOff x="0" y="0"/>
            <a:chExt cx="8217500" cy="1254859"/>
          </a:xfrm>
        </p:grpSpPr>
        <p:cxnSp>
          <p:nvCxnSpPr>
            <p:cNvPr id="189" name="Google Shape;189;p21"/>
            <p:cNvCxnSpPr/>
            <p:nvPr/>
          </p:nvCxnSpPr>
          <p:spPr>
            <a:xfrm>
              <a:off x="1281452" y="1191359"/>
              <a:ext cx="6936048" cy="0"/>
            </a:xfrm>
            <a:prstGeom prst="straightConnector1">
              <a:avLst/>
            </a:prstGeom>
            <a:noFill/>
            <a:ln cap="rnd" cmpd="sng" w="63500">
              <a:solidFill>
                <a:srgbClr val="2B3340">
                  <a:alpha val="24705"/>
                </a:srgbClr>
              </a:solidFill>
              <a:prstDash val="dot"/>
              <a:round/>
              <a:headEnd len="sm" w="sm" type="none"/>
              <a:tailEnd len="sm" w="sm" type="none"/>
            </a:ln>
          </p:spPr>
        </p:cxnSp>
        <p:sp>
          <p:nvSpPr>
            <p:cNvPr id="190" name="Google Shape;190;p21"/>
            <p:cNvSpPr/>
            <p:nvPr/>
          </p:nvSpPr>
          <p:spPr>
            <a:xfrm>
              <a:off x="0" y="0"/>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txBox="1"/>
            <p:nvPr/>
          </p:nvSpPr>
          <p:spPr>
            <a:xfrm>
              <a:off x="121826" y="230555"/>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Literata"/>
                  <a:ea typeface="Literata"/>
                  <a:cs typeface="Literata"/>
                  <a:sym typeface="Literata"/>
                </a:rPr>
                <a:t>01</a:t>
              </a:r>
              <a:endParaRPr/>
            </a:p>
          </p:txBody>
        </p:sp>
      </p:grpSp>
      <p:grpSp>
        <p:nvGrpSpPr>
          <p:cNvPr id="192" name="Google Shape;192;p21"/>
          <p:cNvGrpSpPr/>
          <p:nvPr/>
        </p:nvGrpSpPr>
        <p:grpSpPr>
          <a:xfrm>
            <a:off x="1010895" y="6175829"/>
            <a:ext cx="6163125" cy="941145"/>
            <a:chOff x="0" y="0"/>
            <a:chExt cx="8217500" cy="1254859"/>
          </a:xfrm>
        </p:grpSpPr>
        <p:cxnSp>
          <p:nvCxnSpPr>
            <p:cNvPr id="193" name="Google Shape;193;p21"/>
            <p:cNvCxnSpPr/>
            <p:nvPr/>
          </p:nvCxnSpPr>
          <p:spPr>
            <a:xfrm>
              <a:off x="1281452" y="1191359"/>
              <a:ext cx="6936048" cy="0"/>
            </a:xfrm>
            <a:prstGeom prst="straightConnector1">
              <a:avLst/>
            </a:prstGeom>
            <a:noFill/>
            <a:ln cap="rnd" cmpd="sng" w="63500">
              <a:solidFill>
                <a:srgbClr val="2B3340">
                  <a:alpha val="24705"/>
                </a:srgbClr>
              </a:solidFill>
              <a:prstDash val="dot"/>
              <a:round/>
              <a:headEnd len="sm" w="sm" type="none"/>
              <a:tailEnd len="sm" w="sm" type="none"/>
            </a:ln>
          </p:spPr>
        </p:cxnSp>
        <p:sp>
          <p:nvSpPr>
            <p:cNvPr id="194" name="Google Shape;194;p21"/>
            <p:cNvSpPr/>
            <p:nvPr/>
          </p:nvSpPr>
          <p:spPr>
            <a:xfrm>
              <a:off x="0" y="0"/>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txBox="1"/>
            <p:nvPr/>
          </p:nvSpPr>
          <p:spPr>
            <a:xfrm>
              <a:off x="121826" y="230555"/>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Literata"/>
                  <a:ea typeface="Literata"/>
                  <a:cs typeface="Literata"/>
                  <a:sym typeface="Literata"/>
                </a:rPr>
                <a:t>02</a:t>
              </a:r>
              <a:endParaRPr/>
            </a:p>
          </p:txBody>
        </p:sp>
      </p:grpSp>
      <p:grpSp>
        <p:nvGrpSpPr>
          <p:cNvPr id="196" name="Google Shape;196;p21"/>
          <p:cNvGrpSpPr/>
          <p:nvPr/>
        </p:nvGrpSpPr>
        <p:grpSpPr>
          <a:xfrm>
            <a:off x="1028700" y="8317155"/>
            <a:ext cx="6226309" cy="1028429"/>
            <a:chOff x="0" y="0"/>
            <a:chExt cx="8301745" cy="1371238"/>
          </a:xfrm>
        </p:grpSpPr>
        <p:cxnSp>
          <p:nvCxnSpPr>
            <p:cNvPr id="197" name="Google Shape;197;p21"/>
            <p:cNvCxnSpPr/>
            <p:nvPr/>
          </p:nvCxnSpPr>
          <p:spPr>
            <a:xfrm>
              <a:off x="1365697" y="1371238"/>
              <a:ext cx="6936048" cy="0"/>
            </a:xfrm>
            <a:prstGeom prst="straightConnector1">
              <a:avLst/>
            </a:prstGeom>
            <a:noFill/>
            <a:ln cap="rnd" cmpd="sng" w="63500">
              <a:solidFill>
                <a:srgbClr val="2B3340">
                  <a:alpha val="24705"/>
                </a:srgbClr>
              </a:solidFill>
              <a:prstDash val="dot"/>
              <a:round/>
              <a:headEnd len="sm" w="sm" type="none"/>
              <a:tailEnd len="sm" w="sm" type="none"/>
            </a:ln>
          </p:spPr>
        </p:cxnSp>
        <p:sp>
          <p:nvSpPr>
            <p:cNvPr id="198" name="Google Shape;198;p21"/>
            <p:cNvSpPr/>
            <p:nvPr/>
          </p:nvSpPr>
          <p:spPr>
            <a:xfrm>
              <a:off x="0" y="0"/>
              <a:ext cx="1281452" cy="1254859"/>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2B33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txBox="1"/>
            <p:nvPr/>
          </p:nvSpPr>
          <p:spPr>
            <a:xfrm>
              <a:off x="121826" y="230555"/>
              <a:ext cx="1037800" cy="6572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Literata"/>
                  <a:ea typeface="Literata"/>
                  <a:cs typeface="Literata"/>
                  <a:sym typeface="Literata"/>
                </a:rPr>
                <a:t>03</a:t>
              </a:r>
              <a:endParaRPr/>
            </a:p>
          </p:txBody>
        </p:sp>
      </p:grpSp>
      <p:sp>
        <p:nvSpPr>
          <p:cNvPr id="200" name="Google Shape;200;p21"/>
          <p:cNvSpPr/>
          <p:nvPr/>
        </p:nvSpPr>
        <p:spPr>
          <a:xfrm>
            <a:off x="12700488" y="-2487630"/>
            <a:ext cx="6369572" cy="6237392"/>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E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a:off x="10015076" y="2482988"/>
            <a:ext cx="4662526" cy="4565770"/>
          </a:xfrm>
          <a:custGeom>
            <a:rect b="b" l="l" r="r" t="t"/>
            <a:pathLst>
              <a:path extrusionOk="0" h="6352540" w="6487160">
                <a:moveTo>
                  <a:pt x="6322060" y="3176270"/>
                </a:moveTo>
                <a:cubicBezTo>
                  <a:pt x="6322060" y="2844800"/>
                  <a:pt x="6487160" y="2493010"/>
                  <a:pt x="6385560" y="2194560"/>
                </a:cubicBezTo>
                <a:cubicBezTo>
                  <a:pt x="6281420" y="1884680"/>
                  <a:pt x="5928360" y="1694180"/>
                  <a:pt x="5734050" y="1436370"/>
                </a:cubicBezTo>
                <a:cubicBezTo>
                  <a:pt x="5537200" y="1176020"/>
                  <a:pt x="5455920" y="796290"/>
                  <a:pt x="5185410" y="607060"/>
                </a:cubicBezTo>
                <a:cubicBezTo>
                  <a:pt x="4917440" y="420370"/>
                  <a:pt x="4517390" y="462280"/>
                  <a:pt x="4196080" y="360680"/>
                </a:cubicBezTo>
                <a:cubicBezTo>
                  <a:pt x="3884930" y="264160"/>
                  <a:pt x="3589020" y="0"/>
                  <a:pt x="3244850" y="0"/>
                </a:cubicBezTo>
                <a:cubicBezTo>
                  <a:pt x="2900680" y="0"/>
                  <a:pt x="2603500" y="262890"/>
                  <a:pt x="2293620" y="360680"/>
                </a:cubicBezTo>
                <a:cubicBezTo>
                  <a:pt x="1972310" y="461010"/>
                  <a:pt x="1570990" y="419100"/>
                  <a:pt x="1303020" y="607060"/>
                </a:cubicBezTo>
                <a:cubicBezTo>
                  <a:pt x="1032510" y="796290"/>
                  <a:pt x="951230" y="1176020"/>
                  <a:pt x="754380" y="1436370"/>
                </a:cubicBezTo>
                <a:cubicBezTo>
                  <a:pt x="558800" y="1694180"/>
                  <a:pt x="207010" y="1884680"/>
                  <a:pt x="101600" y="2194560"/>
                </a:cubicBezTo>
                <a:cubicBezTo>
                  <a:pt x="1270" y="2493010"/>
                  <a:pt x="165100" y="2844800"/>
                  <a:pt x="165100" y="3176270"/>
                </a:cubicBezTo>
                <a:cubicBezTo>
                  <a:pt x="165100" y="3507740"/>
                  <a:pt x="0" y="3859530"/>
                  <a:pt x="101600" y="4157980"/>
                </a:cubicBezTo>
                <a:cubicBezTo>
                  <a:pt x="205740" y="4467860"/>
                  <a:pt x="558800" y="4658360"/>
                  <a:pt x="753110" y="4916170"/>
                </a:cubicBezTo>
                <a:cubicBezTo>
                  <a:pt x="949960" y="5176520"/>
                  <a:pt x="1031240" y="5556250"/>
                  <a:pt x="1301750" y="5745480"/>
                </a:cubicBezTo>
                <a:cubicBezTo>
                  <a:pt x="1569720" y="5933440"/>
                  <a:pt x="1969770" y="5891530"/>
                  <a:pt x="2292350" y="5991860"/>
                </a:cubicBezTo>
                <a:cubicBezTo>
                  <a:pt x="2603500" y="6088380"/>
                  <a:pt x="2899410" y="6352540"/>
                  <a:pt x="3243580" y="6352540"/>
                </a:cubicBezTo>
                <a:cubicBezTo>
                  <a:pt x="3587750" y="6352540"/>
                  <a:pt x="3884930" y="6089650"/>
                  <a:pt x="4194810" y="5991860"/>
                </a:cubicBezTo>
                <a:cubicBezTo>
                  <a:pt x="4516120" y="5891530"/>
                  <a:pt x="4917440" y="5933440"/>
                  <a:pt x="5185410" y="5745480"/>
                </a:cubicBezTo>
                <a:cubicBezTo>
                  <a:pt x="5455920" y="5556250"/>
                  <a:pt x="5537200" y="5176520"/>
                  <a:pt x="5734050" y="4916170"/>
                </a:cubicBezTo>
                <a:cubicBezTo>
                  <a:pt x="5929630" y="4658360"/>
                  <a:pt x="6281420" y="4467860"/>
                  <a:pt x="6385560" y="4157980"/>
                </a:cubicBezTo>
                <a:cubicBezTo>
                  <a:pt x="6487160" y="3858260"/>
                  <a:pt x="6322060" y="3506470"/>
                  <a:pt x="6322060" y="3176270"/>
                </a:cubicBezTo>
                <a:close/>
              </a:path>
            </a:pathLst>
          </a:custGeom>
          <a:solidFill>
            <a:srgbClr val="FFE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p:nvPr/>
        </p:nvSpPr>
        <p:spPr>
          <a:xfrm>
            <a:off x="13482548" y="350915"/>
            <a:ext cx="4805452" cy="9936085"/>
          </a:xfrm>
          <a:custGeom>
            <a:rect b="b" l="l" r="r" t="t"/>
            <a:pathLst>
              <a:path extrusionOk="0" h="9936085" w="4805452">
                <a:moveTo>
                  <a:pt x="0" y="0"/>
                </a:moveTo>
                <a:lnTo>
                  <a:pt x="4805452" y="0"/>
                </a:lnTo>
                <a:lnTo>
                  <a:pt x="4805452" y="9936085"/>
                </a:lnTo>
                <a:lnTo>
                  <a:pt x="0" y="9936085"/>
                </a:lnTo>
                <a:lnTo>
                  <a:pt x="0" y="0"/>
                </a:lnTo>
                <a:close/>
              </a:path>
            </a:pathLst>
          </a:custGeom>
          <a:blipFill rotWithShape="1">
            <a:blip r:embed="rId3">
              <a:alphaModFix/>
            </a:blip>
            <a:stretch>
              <a:fillRect b="0" l="0" r="0" t="0"/>
            </a:stretch>
          </a:blipFill>
          <a:ln>
            <a:noFill/>
          </a:ln>
        </p:spPr>
      </p:sp>
      <p:sp>
        <p:nvSpPr>
          <p:cNvPr id="203" name="Google Shape;203;p21"/>
          <p:cNvSpPr/>
          <p:nvPr/>
        </p:nvSpPr>
        <p:spPr>
          <a:xfrm flipH="1">
            <a:off x="10490297" y="4018595"/>
            <a:ext cx="3134278" cy="6178684"/>
          </a:xfrm>
          <a:custGeom>
            <a:rect b="b" l="l" r="r" t="t"/>
            <a:pathLst>
              <a:path extrusionOk="0" h="6178684" w="3134278">
                <a:moveTo>
                  <a:pt x="3134278" y="0"/>
                </a:moveTo>
                <a:lnTo>
                  <a:pt x="0" y="0"/>
                </a:lnTo>
                <a:lnTo>
                  <a:pt x="0" y="6178684"/>
                </a:lnTo>
                <a:lnTo>
                  <a:pt x="3134278" y="6178684"/>
                </a:lnTo>
                <a:lnTo>
                  <a:pt x="3134278" y="0"/>
                </a:lnTo>
                <a:close/>
              </a:path>
            </a:pathLst>
          </a:custGeom>
          <a:blipFill rotWithShape="1">
            <a:blip r:embed="rId4">
              <a:alphaModFix/>
            </a:blip>
            <a:stretch>
              <a:fillRect b="0" l="0" r="0" t="0"/>
            </a:stretch>
          </a:blipFill>
          <a:ln>
            <a:noFill/>
          </a:ln>
        </p:spPr>
      </p:sp>
      <p:sp>
        <p:nvSpPr>
          <p:cNvPr id="204" name="Google Shape;204;p21"/>
          <p:cNvSpPr txBox="1"/>
          <p:nvPr/>
        </p:nvSpPr>
        <p:spPr>
          <a:xfrm>
            <a:off x="1807483" y="417993"/>
            <a:ext cx="10158285" cy="1223505"/>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rgbClr val="C00000"/>
              </a:buClr>
              <a:buSzPts val="5400"/>
              <a:buFont typeface="Calibri"/>
              <a:buNone/>
            </a:pPr>
            <a:r>
              <a:rPr b="1" i="0" lang="en-US" sz="5400" u="none" cap="none" strike="noStrike">
                <a:solidFill>
                  <a:srgbClr val="C00000"/>
                </a:solidFill>
                <a:latin typeface="Candara"/>
                <a:ea typeface="Candara"/>
                <a:cs typeface="Candara"/>
                <a:sym typeface="Candara"/>
              </a:rPr>
              <a:t>ISSUES ON CHILD DEVELOPMENT</a:t>
            </a:r>
            <a:endParaRPr/>
          </a:p>
        </p:txBody>
      </p:sp>
      <p:sp>
        <p:nvSpPr>
          <p:cNvPr id="205" name="Google Shape;205;p21"/>
          <p:cNvSpPr txBox="1"/>
          <p:nvPr/>
        </p:nvSpPr>
        <p:spPr>
          <a:xfrm>
            <a:off x="11210129" y="1286208"/>
            <a:ext cx="6970144" cy="5543118"/>
          </a:xfrm>
          <a:prstGeom prst="rect">
            <a:avLst/>
          </a:prstGeom>
          <a:noFill/>
          <a:ln>
            <a:noFill/>
          </a:ln>
        </p:spPr>
        <p:txBody>
          <a:bodyPr anchorCtr="0" anchor="ctr" bIns="45700" lIns="91425" spcFirstLastPara="1" rIns="91425" wrap="square" tIns="45700">
            <a:noAutofit/>
          </a:bodyPr>
          <a:lstStyle/>
          <a:p>
            <a:pPr indent="-25400" lvl="0" marL="228600" marR="0" rtl="0" algn="just">
              <a:lnSpc>
                <a:spcPct val="90000"/>
              </a:lnSpc>
              <a:spcBef>
                <a:spcPts val="1000"/>
              </a:spcBef>
              <a:spcAft>
                <a:spcPts val="0"/>
              </a:spcAft>
              <a:buClr>
                <a:schemeClr val="dk1"/>
              </a:buClr>
              <a:buSzPts val="3200"/>
              <a:buFont typeface="Arial"/>
              <a:buNone/>
            </a:pPr>
            <a:r>
              <a:t/>
            </a:r>
            <a:endParaRPr b="0" i="0" sz="3200" u="none" cap="none" strike="noStrike">
              <a:solidFill>
                <a:schemeClr val="dk1"/>
              </a:solidFill>
              <a:latin typeface="Calibri"/>
              <a:ea typeface="Calibri"/>
              <a:cs typeface="Calibri"/>
              <a:sym typeface="Calibri"/>
            </a:endParaRPr>
          </a:p>
        </p:txBody>
      </p:sp>
      <p:sp>
        <p:nvSpPr>
          <p:cNvPr id="206" name="Google Shape;206;p21"/>
          <p:cNvSpPr txBox="1"/>
          <p:nvPr/>
        </p:nvSpPr>
        <p:spPr>
          <a:xfrm>
            <a:off x="2286839" y="2875469"/>
            <a:ext cx="9354973" cy="206210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3200" u="none" cap="none" strike="noStrike">
                <a:solidFill>
                  <a:schemeClr val="dk1"/>
                </a:solidFill>
                <a:latin typeface="Candara"/>
                <a:ea typeface="Candara"/>
                <a:cs typeface="Candara"/>
                <a:sym typeface="Candara"/>
              </a:rPr>
              <a:t>THE NATURE–NURTURE ISSUE</a:t>
            </a:r>
            <a:endParaRPr/>
          </a:p>
          <a:p>
            <a:pPr indent="0" lvl="0" marL="0" marR="0" rtl="0" algn="l">
              <a:spcBef>
                <a:spcPts val="0"/>
              </a:spcBef>
              <a:spcAft>
                <a:spcPts val="0"/>
              </a:spcAft>
              <a:buNone/>
            </a:pPr>
            <a:r>
              <a:rPr lang="en-US" sz="3200">
                <a:solidFill>
                  <a:schemeClr val="dk1"/>
                </a:solidFill>
                <a:latin typeface="Candara"/>
                <a:ea typeface="Candara"/>
                <a:cs typeface="Candara"/>
                <a:sym typeface="Candara"/>
              </a:rPr>
              <a:t>Inheritence or genetic factors and environmental influences. without it no development could occur!</a:t>
            </a:r>
            <a:endParaRPr/>
          </a:p>
          <a:p>
            <a:pPr indent="0" lvl="0" marL="0" marR="0" rtl="0" algn="l">
              <a:spcBef>
                <a:spcPts val="0"/>
              </a:spcBef>
              <a:spcAft>
                <a:spcPts val="0"/>
              </a:spcAft>
              <a:buNone/>
            </a:pPr>
            <a:r>
              <a:t/>
            </a:r>
            <a:endParaRPr sz="3200">
              <a:solidFill>
                <a:schemeClr val="dk1"/>
              </a:solidFill>
              <a:latin typeface="Candara"/>
              <a:ea typeface="Candara"/>
              <a:cs typeface="Candara"/>
              <a:sym typeface="Candara"/>
            </a:endParaRPr>
          </a:p>
        </p:txBody>
      </p:sp>
      <p:sp>
        <p:nvSpPr>
          <p:cNvPr id="207" name="Google Shape;207;p21"/>
          <p:cNvSpPr txBox="1"/>
          <p:nvPr/>
        </p:nvSpPr>
        <p:spPr>
          <a:xfrm>
            <a:off x="2304123" y="5066255"/>
            <a:ext cx="8186173"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Candara"/>
                <a:ea typeface="Candara"/>
                <a:cs typeface="Candara"/>
                <a:sym typeface="Candara"/>
              </a:rPr>
              <a:t>STABILITY VERSUS CHANGE</a:t>
            </a:r>
            <a:endParaRPr/>
          </a:p>
          <a:p>
            <a:pPr indent="0" lvl="0" marL="0" marR="0" rtl="0" algn="l">
              <a:spcBef>
                <a:spcPts val="0"/>
              </a:spcBef>
              <a:spcAft>
                <a:spcPts val="0"/>
              </a:spcAft>
              <a:buNone/>
            </a:pPr>
            <a:r>
              <a:rPr lang="en-US" sz="3200">
                <a:solidFill>
                  <a:schemeClr val="dk1"/>
                </a:solidFill>
                <a:latin typeface="Candara"/>
                <a:ea typeface="Candara"/>
                <a:cs typeface="Candara"/>
                <a:sym typeface="Candara"/>
              </a:rPr>
              <a:t>Certain aspects of children’s development display consistency or changing across time.</a:t>
            </a:r>
            <a:endParaRPr/>
          </a:p>
        </p:txBody>
      </p:sp>
      <p:sp>
        <p:nvSpPr>
          <p:cNvPr id="208" name="Google Shape;208;p21"/>
          <p:cNvSpPr txBox="1"/>
          <p:nvPr/>
        </p:nvSpPr>
        <p:spPr>
          <a:xfrm>
            <a:off x="2372964" y="7745704"/>
            <a:ext cx="8210171"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Candara"/>
                <a:ea typeface="Candara"/>
                <a:cs typeface="Candara"/>
                <a:sym typeface="Candara"/>
              </a:rPr>
              <a:t>CONTINUITY VERSUS DISCONTINUITY</a:t>
            </a:r>
            <a:endParaRPr/>
          </a:p>
          <a:p>
            <a:pPr indent="0" lvl="0" marL="0" marR="0" rtl="0" algn="l">
              <a:spcBef>
                <a:spcPts val="0"/>
              </a:spcBef>
              <a:spcAft>
                <a:spcPts val="0"/>
              </a:spcAft>
              <a:buNone/>
            </a:pPr>
            <a:r>
              <a:rPr lang="en-US" sz="3200">
                <a:solidFill>
                  <a:schemeClr val="dk1"/>
                </a:solidFill>
                <a:latin typeface="Candara"/>
                <a:ea typeface="Candara"/>
                <a:cs typeface="Candara"/>
                <a:sym typeface="Candara"/>
              </a:rPr>
              <a:t>Two ‘World Views’ which are called organismic and mechanistic.</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